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41"/>
  </p:notesMasterIdLst>
  <p:sldIdLst>
    <p:sldId id="256" r:id="rId2"/>
    <p:sldId id="257" r:id="rId3"/>
    <p:sldId id="291" r:id="rId4"/>
    <p:sldId id="292" r:id="rId5"/>
    <p:sldId id="258" r:id="rId6"/>
    <p:sldId id="259" r:id="rId7"/>
    <p:sldId id="260" r:id="rId8"/>
    <p:sldId id="261" r:id="rId9"/>
    <p:sldId id="262" r:id="rId10"/>
    <p:sldId id="263" r:id="rId11"/>
    <p:sldId id="264" r:id="rId12"/>
    <p:sldId id="293" r:id="rId13"/>
    <p:sldId id="265" r:id="rId14"/>
    <p:sldId id="266" r:id="rId15"/>
    <p:sldId id="267" r:id="rId16"/>
    <p:sldId id="268" r:id="rId17"/>
    <p:sldId id="269" r:id="rId18"/>
    <p:sldId id="270" r:id="rId19"/>
    <p:sldId id="271" r:id="rId20"/>
    <p:sldId id="272" r:id="rId21"/>
    <p:sldId id="273" r:id="rId22"/>
    <p:sldId id="274" r:id="rId23"/>
    <p:sldId id="275" r:id="rId24"/>
    <p:sldId id="29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26" d="100"/>
          <a:sy n="126" d="100"/>
        </p:scale>
        <p:origin x="-1194" y="-102"/>
      </p:cViewPr>
      <p:guideLst>
        <p:guide orient="horz" pos="2160"/>
        <p:guide pos="2880"/>
      </p:guideLst>
    </p:cSldViewPr>
  </p:slideViewPr>
  <p:outlineViewPr>
    <p:cViewPr>
      <p:scale>
        <a:sx n="33" d="100"/>
        <a:sy n="33" d="100"/>
      </p:scale>
      <p:origin x="0" y="14880"/>
    </p:cViewPr>
  </p:outlineViewPr>
  <p:notesTextViewPr>
    <p:cViewPr>
      <p:scale>
        <a:sx n="1" d="1"/>
        <a:sy n="1" d="1"/>
      </p:scale>
      <p:origin x="0" y="0"/>
    </p:cViewPr>
  </p:notesTextViewPr>
  <p:sorterViewPr>
    <p:cViewPr>
      <p:scale>
        <a:sx n="100" d="100"/>
        <a:sy n="100" d="100"/>
      </p:scale>
      <p:origin x="0" y="-15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2AD46-4818-4818-8E4B-5BD7E62C6456}" type="datetimeFigureOut">
              <a:rPr lang="pt-BR" smtClean="0"/>
              <a:t>15/10/2015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1037E-1AB3-4FD8-87E9-F0991D4A90D8}" type="slidenum">
              <a:rPr lang="pt-BR" smtClean="0"/>
              <a:t>‹#›</a:t>
            </a:fld>
            <a:endParaRPr lang="pt-BR"/>
          </a:p>
        </p:txBody>
      </p:sp>
    </p:spTree>
    <p:extLst>
      <p:ext uri="{BB962C8B-B14F-4D97-AF65-F5344CB8AC3E}">
        <p14:creationId xmlns:p14="http://schemas.microsoft.com/office/powerpoint/2010/main" val="95648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41037E-1AB3-4FD8-87E9-F0991D4A90D8}" type="slidenum">
              <a:rPr lang="pt-BR" smtClean="0"/>
              <a:t>33</a:t>
            </a:fld>
            <a:endParaRPr lang="pt-BR"/>
          </a:p>
        </p:txBody>
      </p:sp>
    </p:spTree>
    <p:extLst>
      <p:ext uri="{BB962C8B-B14F-4D97-AF65-F5344CB8AC3E}">
        <p14:creationId xmlns:p14="http://schemas.microsoft.com/office/powerpoint/2010/main" val="317291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FEAE8D7-A595-4080-B7C8-0857CF2B3D9A}" type="datetime1">
              <a:rPr lang="pt-BR" smtClean="0"/>
              <a:t>15/10/2015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6E19F2A-606D-475D-9EE9-32A1565BF391}" type="datetime1">
              <a:rPr lang="pt-BR" smtClean="0"/>
              <a:t>15/10/2015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E58FB9-F6D8-4673-AAA1-2A6B56867078}" type="datetime1">
              <a:rPr lang="pt-BR" smtClean="0"/>
              <a:t>15/10/2015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2A3C5FD-31C7-46AA-99DB-AEC6CB2A4FA2}" type="datetime1">
              <a:rPr lang="pt-BR" smtClean="0"/>
              <a:t>15/10/2015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F018FC58-2A68-40A6-A496-4D62980C8A09}" type="datetime1">
              <a:rPr lang="pt-BR" smtClean="0"/>
              <a:t>15/10/2015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6C4A6C2-9CCB-4BD4-9EC4-B528B832DB28}" type="datetime1">
              <a:rPr lang="pt-BR" smtClean="0"/>
              <a:t>15/10/2015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13C34B4-4957-4DDD-BD61-8D0FB356AC54}" type="datetime1">
              <a:rPr lang="pt-BR" smtClean="0"/>
              <a:t>15/10/2015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CBF33D-B2F1-40D4-B84B-7F0B3623D030}" type="datetime1">
              <a:rPr lang="pt-BR" smtClean="0"/>
              <a:t>15/10/2015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709F245-5F5C-485C-8434-64073A04F011}" type="datetime1">
              <a:rPr lang="pt-BR" smtClean="0"/>
              <a:t>15/10/2015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ACEFD24-6287-4CF5-AD7E-680018EAC010}" type="datetime1">
              <a:rPr lang="pt-BR" smtClean="0"/>
              <a:t>15/10/2015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EF0E604-AF5D-4601-B3D5-4D2EC868D2D3}" type="datetime1">
              <a:rPr lang="pt-BR" smtClean="0"/>
              <a:t>15/10/2015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EE2011E-3E25-49F6-8A3D-C2ED23593465}" type="datetime1">
              <a:rPr lang="pt-BR" smtClean="0"/>
              <a:t>15/10/2015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pt-BR" dirty="0"/>
              <a:t>Cristina Terra</a:t>
            </a:r>
          </a:p>
        </p:txBody>
      </p:sp>
      <p:sp>
        <p:nvSpPr>
          <p:cNvPr id="3" name="Espace réservé du numéro de diapositive 2"/>
          <p:cNvSpPr>
            <a:spLocks noGrp="1"/>
          </p:cNvSpPr>
          <p:nvPr>
            <p:ph type="sldNum" sz="quarter" idx="11"/>
          </p:nvPr>
        </p:nvSpPr>
        <p:spPr/>
        <p:txBody>
          <a:bodyPr/>
          <a:lstStyle/>
          <a:p>
            <a:fld id="{D2D54FD4-E6A3-4A1F-8C5C-1619D1E75EAA}" type="slidenum">
              <a:rPr lang="pt-BR" smtClean="0"/>
              <a:t>1</a:t>
            </a:fld>
            <a:endParaRPr lang="pt-BR"/>
          </a:p>
        </p:txBody>
      </p:sp>
      <p:sp>
        <p:nvSpPr>
          <p:cNvPr id="4" name="Titre 3"/>
          <p:cNvSpPr>
            <a:spLocks noGrp="1"/>
          </p:cNvSpPr>
          <p:nvPr>
            <p:ph type="title"/>
          </p:nvPr>
        </p:nvSpPr>
        <p:spPr/>
        <p:txBody>
          <a:bodyPr/>
          <a:lstStyle/>
          <a:p>
            <a:r>
              <a:rPr lang="en-US" sz="3200" dirty="0"/>
              <a:t>Principles of International Finance and Open Economy Macroeconomics</a:t>
            </a:r>
            <a:endParaRPr lang="fr-FR" sz="3200" dirty="0"/>
          </a:p>
        </p:txBody>
      </p:sp>
    </p:spTree>
    <p:extLst>
      <p:ext uri="{BB962C8B-B14F-4D97-AF65-F5344CB8AC3E}">
        <p14:creationId xmlns:p14="http://schemas.microsoft.com/office/powerpoint/2010/main" val="3220248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There </a:t>
            </a:r>
            <a:r>
              <a:rPr lang="en-US" dirty="0"/>
              <a:t>are 164 currencies in the world, </a:t>
            </a:r>
            <a:r>
              <a:rPr lang="en-US" dirty="0" smtClean="0"/>
              <a:t>but each </a:t>
            </a:r>
            <a:r>
              <a:rPr lang="en-US" dirty="0"/>
              <a:t>country transacts with only a limited number. </a:t>
            </a:r>
            <a:endParaRPr lang="en-US" dirty="0" smtClean="0"/>
          </a:p>
          <a:p>
            <a:endParaRPr lang="en-US" dirty="0" smtClean="0"/>
          </a:p>
          <a:p>
            <a:r>
              <a:rPr lang="en-US" dirty="0" smtClean="0"/>
              <a:t>Countries </a:t>
            </a:r>
            <a:r>
              <a:rPr lang="en-US" dirty="0"/>
              <a:t>usually negotiate in the currency of their main trade partners and currencies commonly used in the world, which are used as currency vehicles.</a:t>
            </a:r>
            <a:endParaRPr lang="fr-FR" dirty="0"/>
          </a:p>
          <a:p>
            <a:endParaRPr lang="en-US" dirty="0" smtClean="0"/>
          </a:p>
          <a:p>
            <a:r>
              <a:rPr lang="en-US" dirty="0" smtClean="0"/>
              <a:t>The </a:t>
            </a:r>
            <a:r>
              <a:rPr lang="en-US" dirty="0"/>
              <a:t>main vehicle currencies are the dollar, euro, yen and sterling pound.</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en-US" dirty="0"/>
              <a:t>But, there are many currencies...</a:t>
            </a:r>
            <a:endParaRPr lang="fr-FR" dirty="0"/>
          </a:p>
        </p:txBody>
      </p:sp>
    </p:spTree>
    <p:extLst>
      <p:ext uri="{BB962C8B-B14F-4D97-AF65-F5344CB8AC3E}">
        <p14:creationId xmlns:p14="http://schemas.microsoft.com/office/powerpoint/2010/main" val="70587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The international exchange rate market is composed of many agents ready to take advantage of any eventual possibility for arbitrage, which is a transaction that takes advantage of price differences in order to profit.</a:t>
                </a:r>
              </a:p>
              <a:p>
                <a:r>
                  <a:rPr lang="en-US" b="1" dirty="0" smtClean="0"/>
                  <a:t>Example </a:t>
                </a:r>
              </a:p>
              <a:p>
                <a:pPr lvl="1"/>
                <a:r>
                  <a:rPr lang="en-US" dirty="0" smtClean="0"/>
                  <a:t>Suppose </a:t>
                </a:r>
                <a14:m>
                  <m:oMath xmlns:m="http://schemas.openxmlformats.org/officeDocument/2006/math">
                    <m:sSubSup>
                      <m:sSubSupPr>
                        <m:ctrlPr>
                          <a:rPr lang="fr-FR" i="1">
                            <a:latin typeface="Cambria Math"/>
                          </a:rPr>
                        </m:ctrlPr>
                      </m:sSubSupPr>
                      <m:e>
                        <m:r>
                          <m:rPr>
                            <m:sty m:val="p"/>
                          </m:rPr>
                          <a:rPr lang="fr-FR">
                            <a:latin typeface="Cambria Math" panose="02040503050406030204" pitchFamily="18" charset="0"/>
                          </a:rPr>
                          <m:t>S</m:t>
                        </m:r>
                      </m:e>
                      <m:sub>
                        <m:r>
                          <a:rPr lang="fr-FR" i="1">
                            <a:latin typeface="Cambria Math" panose="02040503050406030204" pitchFamily="18" charset="0"/>
                          </a:rPr>
                          <m:t>𝐸𝑈𝑅</m:t>
                        </m:r>
                        <m:r>
                          <a:rPr lang="fr-FR" i="1">
                            <a:latin typeface="Cambria Math" panose="02040503050406030204" pitchFamily="18" charset="0"/>
                          </a:rPr>
                          <m:t>/</m:t>
                        </m:r>
                        <m:r>
                          <a:rPr lang="fr-FR" i="1">
                            <a:latin typeface="Cambria Math" panose="02040503050406030204" pitchFamily="18" charset="0"/>
                          </a:rPr>
                          <m:t>𝑈𝑆𝐴</m:t>
                        </m:r>
                      </m:sub>
                      <m:sup>
                        <m:r>
                          <a:rPr lang="fr-FR" i="1">
                            <a:latin typeface="Cambria Math" panose="02040503050406030204" pitchFamily="18" charset="0"/>
                          </a:rPr>
                          <m:t>𝐹𝑅</m:t>
                        </m:r>
                      </m:sup>
                    </m:sSubSup>
                    <m:r>
                      <a:rPr lang="fr-FR" b="0" i="1" smtClean="0">
                        <a:latin typeface="Cambria Math" panose="02040503050406030204" pitchFamily="18" charset="0"/>
                      </a:rPr>
                      <m:t>&gt;</m:t>
                    </m:r>
                    <m:f>
                      <m:fPr>
                        <m:ctrlPr>
                          <a:rPr lang="fr-FR" b="0" i="1" smtClean="0">
                            <a:latin typeface="Cambria Math"/>
                          </a:rPr>
                        </m:ctrlPr>
                      </m:fPr>
                      <m:num>
                        <m:r>
                          <a:rPr lang="fr-FR" b="0" i="1" smtClean="0">
                            <a:latin typeface="Cambria Math" panose="02040503050406030204" pitchFamily="18" charset="0"/>
                          </a:rPr>
                          <m:t>1</m:t>
                        </m:r>
                      </m:num>
                      <m:den>
                        <m:sSubSup>
                          <m:sSubSupPr>
                            <m:ctrlPr>
                              <a:rPr lang="fr-FR" i="1">
                                <a:latin typeface="Cambria Math"/>
                              </a:rPr>
                            </m:ctrlPr>
                          </m:sSubSupPr>
                          <m:e>
                            <m:r>
                              <m:rPr>
                                <m:sty m:val="p"/>
                              </m:rPr>
                              <a:rPr lang="fr-FR">
                                <a:latin typeface="Cambria Math" panose="02040503050406030204" pitchFamily="18" charset="0"/>
                              </a:rPr>
                              <m:t>S</m:t>
                            </m:r>
                          </m:e>
                          <m:sub>
                            <m:r>
                              <a:rPr lang="fr-FR" b="0" i="1" smtClean="0">
                                <a:latin typeface="Cambria Math" panose="02040503050406030204" pitchFamily="18" charset="0"/>
                              </a:rPr>
                              <m:t>𝑈𝑆𝐴</m:t>
                            </m:r>
                            <m:r>
                              <a:rPr lang="fr-FR" i="1">
                                <a:latin typeface="Cambria Math" panose="02040503050406030204" pitchFamily="18" charset="0"/>
                              </a:rPr>
                              <m:t>/</m:t>
                            </m:r>
                            <m:r>
                              <a:rPr lang="fr-FR" b="0" i="1" smtClean="0">
                                <a:latin typeface="Cambria Math" panose="02040503050406030204" pitchFamily="18" charset="0"/>
                              </a:rPr>
                              <m:t>𝐸𝑈𝑅</m:t>
                            </m:r>
                          </m:sub>
                          <m:sup>
                            <m:r>
                              <a:rPr lang="fr-FR" b="0" i="1" smtClean="0">
                                <a:latin typeface="Cambria Math" panose="02040503050406030204" pitchFamily="18" charset="0"/>
                              </a:rPr>
                              <m:t>𝑈𝑆𝐴</m:t>
                            </m:r>
                          </m:sup>
                        </m:sSubSup>
                      </m:den>
                    </m:f>
                  </m:oMath>
                </a14:m>
                <a:endParaRPr lang="en-US" dirty="0" smtClean="0"/>
              </a:p>
              <a:p>
                <a:pPr lvl="1"/>
                <a:r>
                  <a:rPr lang="en-US" dirty="0" smtClean="0"/>
                  <a:t>A bank </a:t>
                </a:r>
                <a:r>
                  <a:rPr lang="en-US" dirty="0"/>
                  <a:t>could transfer US$1 from the United States to France,  and with this dollar it would </a:t>
                </a:r>
                <a:r>
                  <a:rPr lang="en-US" dirty="0" smtClean="0"/>
                  <a:t>buy </a:t>
                </a:r>
                <a14:m>
                  <m:oMath xmlns:m="http://schemas.openxmlformats.org/officeDocument/2006/math">
                    <m:sSubSup>
                      <m:sSubSupPr>
                        <m:ctrlPr>
                          <a:rPr lang="fr-FR" i="1">
                            <a:latin typeface="Cambria Math"/>
                          </a:rPr>
                        </m:ctrlPr>
                      </m:sSubSupPr>
                      <m:e>
                        <m:r>
                          <m:rPr>
                            <m:sty m:val="p"/>
                          </m:rPr>
                          <a:rPr lang="fr-FR">
                            <a:latin typeface="Cambria Math" panose="02040503050406030204" pitchFamily="18" charset="0"/>
                          </a:rPr>
                          <m:t>S</m:t>
                        </m:r>
                      </m:e>
                      <m:sub>
                        <m:r>
                          <a:rPr lang="fr-FR" i="1">
                            <a:latin typeface="Cambria Math" panose="02040503050406030204" pitchFamily="18" charset="0"/>
                          </a:rPr>
                          <m:t>𝐸𝑈𝑅</m:t>
                        </m:r>
                        <m:r>
                          <a:rPr lang="fr-FR" i="1">
                            <a:latin typeface="Cambria Math" panose="02040503050406030204" pitchFamily="18" charset="0"/>
                          </a:rPr>
                          <m:t>/</m:t>
                        </m:r>
                        <m:r>
                          <a:rPr lang="fr-FR" i="1">
                            <a:latin typeface="Cambria Math" panose="02040503050406030204" pitchFamily="18" charset="0"/>
                          </a:rPr>
                          <m:t>𝑈𝑆𝐴</m:t>
                        </m:r>
                      </m:sub>
                      <m:sup>
                        <m:r>
                          <a:rPr lang="fr-FR" i="1">
                            <a:latin typeface="Cambria Math" panose="02040503050406030204" pitchFamily="18" charset="0"/>
                          </a:rPr>
                          <m:t>𝐹𝑅</m:t>
                        </m:r>
                      </m:sup>
                    </m:sSubSup>
                  </m:oMath>
                </a14:m>
                <a:r>
                  <a:rPr lang="en-US" dirty="0" smtClean="0"/>
                  <a:t> euros</a:t>
                </a:r>
              </a:p>
              <a:p>
                <a:pPr lvl="1"/>
                <a:r>
                  <a:rPr lang="en-US" dirty="0"/>
                  <a:t>Next, it would transfer the euros to the United States and exchange them </a:t>
                </a:r>
                <a:r>
                  <a:rPr lang="en-US" dirty="0" smtClean="0"/>
                  <a:t>for </a:t>
                </a:r>
                <a14:m>
                  <m:oMath xmlns:m="http://schemas.openxmlformats.org/officeDocument/2006/math">
                    <m:sSubSup>
                      <m:sSubSupPr>
                        <m:ctrlPr>
                          <a:rPr lang="fr-FR" i="1">
                            <a:latin typeface="Cambria Math"/>
                          </a:rPr>
                        </m:ctrlPr>
                      </m:sSubSupPr>
                      <m:e>
                        <m:r>
                          <m:rPr>
                            <m:sty m:val="p"/>
                          </m:rPr>
                          <a:rPr lang="fr-FR">
                            <a:latin typeface="Cambria Math" panose="02040503050406030204" pitchFamily="18" charset="0"/>
                          </a:rPr>
                          <m:t>S</m:t>
                        </m:r>
                      </m:e>
                      <m:sub>
                        <m:r>
                          <a:rPr lang="fr-FR" i="1">
                            <a:latin typeface="Cambria Math" panose="02040503050406030204" pitchFamily="18" charset="0"/>
                          </a:rPr>
                          <m:t>𝐸𝑈𝑅</m:t>
                        </m:r>
                        <m:r>
                          <a:rPr lang="fr-FR" i="1">
                            <a:latin typeface="Cambria Math" panose="02040503050406030204" pitchFamily="18" charset="0"/>
                          </a:rPr>
                          <m:t>/</m:t>
                        </m:r>
                        <m:r>
                          <a:rPr lang="fr-FR" i="1">
                            <a:latin typeface="Cambria Math" panose="02040503050406030204" pitchFamily="18" charset="0"/>
                          </a:rPr>
                          <m:t>𝑈𝑆𝐴</m:t>
                        </m:r>
                      </m:sub>
                      <m:sup>
                        <m:r>
                          <a:rPr lang="fr-FR" i="1">
                            <a:latin typeface="Cambria Math" panose="02040503050406030204" pitchFamily="18" charset="0"/>
                          </a:rPr>
                          <m:t>𝐹𝑅</m:t>
                        </m:r>
                      </m:sup>
                    </m:sSubSup>
                    <m:r>
                      <a:rPr lang="fr-FR" i="1" smtClean="0">
                        <a:latin typeface="Cambria Math" panose="02040503050406030204" pitchFamily="18" charset="0"/>
                        <a:ea typeface="Cambria Math" panose="02040503050406030204" pitchFamily="18" charset="0"/>
                      </a:rPr>
                      <m:t>×</m:t>
                    </m:r>
                    <m:sSubSup>
                      <m:sSubSupPr>
                        <m:ctrlPr>
                          <a:rPr lang="fr-FR" i="1">
                            <a:latin typeface="Cambria Math"/>
                          </a:rPr>
                        </m:ctrlPr>
                      </m:sSubSupPr>
                      <m:e>
                        <m:r>
                          <m:rPr>
                            <m:sty m:val="p"/>
                          </m:rPr>
                          <a:rPr lang="fr-FR">
                            <a:latin typeface="Cambria Math" panose="02040503050406030204" pitchFamily="18" charset="0"/>
                          </a:rPr>
                          <m:t>S</m:t>
                        </m:r>
                      </m:e>
                      <m:sub>
                        <m:r>
                          <a:rPr lang="fr-FR" i="1">
                            <a:latin typeface="Cambria Math" panose="02040503050406030204" pitchFamily="18" charset="0"/>
                          </a:rPr>
                          <m:t>𝑈𝑆𝐴</m:t>
                        </m:r>
                        <m:r>
                          <a:rPr lang="fr-FR" i="1">
                            <a:latin typeface="Cambria Math" panose="02040503050406030204" pitchFamily="18" charset="0"/>
                          </a:rPr>
                          <m:t>/</m:t>
                        </m:r>
                        <m:r>
                          <a:rPr lang="fr-FR" i="1">
                            <a:latin typeface="Cambria Math" panose="02040503050406030204" pitchFamily="18" charset="0"/>
                          </a:rPr>
                          <m:t>𝐸𝑈𝑅</m:t>
                        </m:r>
                      </m:sub>
                      <m:sup>
                        <m:r>
                          <a:rPr lang="fr-FR" i="1">
                            <a:latin typeface="Cambria Math" panose="02040503050406030204" pitchFamily="18" charset="0"/>
                          </a:rPr>
                          <m:t>𝑈𝑆𝐴</m:t>
                        </m:r>
                      </m:sup>
                    </m:sSubSup>
                    <m:r>
                      <a:rPr lang="fr-FR" b="0" i="1" smtClean="0">
                        <a:latin typeface="Cambria Math" panose="02040503050406030204" pitchFamily="18" charset="0"/>
                      </a:rPr>
                      <m:t>&gt;1</m:t>
                    </m:r>
                  </m:oMath>
                </a14:m>
                <a:r>
                  <a:rPr lang="fr-FR" dirty="0" smtClean="0"/>
                  <a:t> dollars, </a:t>
                </a:r>
                <a:r>
                  <a:rPr lang="fr-FR" dirty="0" err="1" smtClean="0"/>
                  <a:t>thus</a:t>
                </a:r>
                <a:r>
                  <a:rPr lang="fr-FR" dirty="0" smtClean="0"/>
                  <a:t> </a:t>
                </a:r>
                <a:r>
                  <a:rPr lang="fr-FR" dirty="0" err="1" smtClean="0"/>
                  <a:t>making</a:t>
                </a:r>
                <a:r>
                  <a:rPr lang="fr-FR" dirty="0" smtClean="0"/>
                  <a:t> a profit.</a:t>
                </a:r>
              </a:p>
              <a:p>
                <a:pPr lvl="1"/>
                <a:r>
                  <a:rPr lang="en-US" dirty="0"/>
                  <a:t>This arbitrage performed by many agents causes an increase in the supply of dollars in France, </a:t>
                </a:r>
                <a:r>
                  <a:rPr lang="en-US" dirty="0" smtClean="0"/>
                  <a:t>decreasing its price. </a:t>
                </a:r>
                <a:r>
                  <a:rPr lang="en-US" dirty="0"/>
                  <a:t>At the same time, the supply of euros in </a:t>
                </a:r>
                <a:r>
                  <a:rPr lang="en-US" dirty="0" smtClean="0"/>
                  <a:t>the USA increases</a:t>
                </a:r>
                <a:r>
                  <a:rPr lang="en-US" dirty="0"/>
                  <a:t>, also pressuring down its </a:t>
                </a:r>
                <a:r>
                  <a:rPr lang="en-US" dirty="0" smtClean="0"/>
                  <a:t>price.</a:t>
                </a:r>
              </a:p>
              <a:p>
                <a:pPr lvl="1"/>
                <a:r>
                  <a:rPr lang="en-US" dirty="0" smtClean="0"/>
                  <a:t>In equilibrium, we have that: </a:t>
                </a:r>
                <a14:m>
                  <m:oMath xmlns:m="http://schemas.openxmlformats.org/officeDocument/2006/math">
                    <m:sSubSup>
                      <m:sSubSupPr>
                        <m:ctrlPr>
                          <a:rPr lang="fr-FR" i="1">
                            <a:latin typeface="Cambria Math"/>
                          </a:rPr>
                        </m:ctrlPr>
                      </m:sSubSupPr>
                      <m:e>
                        <m:r>
                          <m:rPr>
                            <m:sty m:val="p"/>
                          </m:rPr>
                          <a:rPr lang="fr-FR">
                            <a:latin typeface="Cambria Math" panose="02040503050406030204" pitchFamily="18" charset="0"/>
                          </a:rPr>
                          <m:t>S</m:t>
                        </m:r>
                      </m:e>
                      <m:sub>
                        <m:r>
                          <a:rPr lang="fr-FR" i="1">
                            <a:latin typeface="Cambria Math" panose="02040503050406030204" pitchFamily="18" charset="0"/>
                          </a:rPr>
                          <m:t>𝐸𝑈𝑅</m:t>
                        </m:r>
                        <m:r>
                          <a:rPr lang="fr-FR" i="1">
                            <a:latin typeface="Cambria Math" panose="02040503050406030204" pitchFamily="18" charset="0"/>
                          </a:rPr>
                          <m:t>/</m:t>
                        </m:r>
                        <m:r>
                          <a:rPr lang="fr-FR" i="1">
                            <a:latin typeface="Cambria Math" panose="02040503050406030204" pitchFamily="18" charset="0"/>
                          </a:rPr>
                          <m:t>𝑈𝑆𝐴</m:t>
                        </m:r>
                      </m:sub>
                      <m:sup>
                        <m:r>
                          <a:rPr lang="fr-FR" i="1">
                            <a:latin typeface="Cambria Math" panose="02040503050406030204" pitchFamily="18" charset="0"/>
                          </a:rPr>
                          <m:t>𝐹𝑅</m:t>
                        </m:r>
                      </m:sup>
                    </m:sSubSup>
                    <m:r>
                      <a:rPr lang="fr-FR" b="0" i="1" smtClean="0">
                        <a:latin typeface="Cambria Math" panose="02040503050406030204" pitchFamily="18" charset="0"/>
                      </a:rPr>
                      <m:t>=</m:t>
                    </m:r>
                    <m:f>
                      <m:fPr>
                        <m:ctrlPr>
                          <a:rPr lang="fr-FR" i="1">
                            <a:latin typeface="Cambria Math"/>
                          </a:rPr>
                        </m:ctrlPr>
                      </m:fPr>
                      <m:num>
                        <m:r>
                          <a:rPr lang="fr-FR" i="1">
                            <a:latin typeface="Cambria Math" panose="02040503050406030204" pitchFamily="18" charset="0"/>
                          </a:rPr>
                          <m:t>1</m:t>
                        </m:r>
                      </m:num>
                      <m:den>
                        <m:sSubSup>
                          <m:sSubSupPr>
                            <m:ctrlPr>
                              <a:rPr lang="fr-FR" i="1">
                                <a:latin typeface="Cambria Math"/>
                              </a:rPr>
                            </m:ctrlPr>
                          </m:sSubSupPr>
                          <m:e>
                            <m:r>
                              <m:rPr>
                                <m:sty m:val="p"/>
                              </m:rPr>
                              <a:rPr lang="fr-FR">
                                <a:latin typeface="Cambria Math" panose="02040503050406030204" pitchFamily="18" charset="0"/>
                              </a:rPr>
                              <m:t>S</m:t>
                            </m:r>
                          </m:e>
                          <m:sub>
                            <m:r>
                              <a:rPr lang="fr-FR" i="1">
                                <a:latin typeface="Cambria Math" panose="02040503050406030204" pitchFamily="18" charset="0"/>
                              </a:rPr>
                              <m:t>𝑈𝑆𝐴</m:t>
                            </m:r>
                            <m:r>
                              <a:rPr lang="fr-FR" i="1">
                                <a:latin typeface="Cambria Math" panose="02040503050406030204" pitchFamily="18" charset="0"/>
                              </a:rPr>
                              <m:t>/</m:t>
                            </m:r>
                            <m:r>
                              <a:rPr lang="fr-FR" i="1">
                                <a:latin typeface="Cambria Math" panose="02040503050406030204" pitchFamily="18" charset="0"/>
                              </a:rPr>
                              <m:t>𝐸𝑈𝑅</m:t>
                            </m:r>
                          </m:sub>
                          <m:sup>
                            <m:r>
                              <a:rPr lang="fr-FR" i="1">
                                <a:latin typeface="Cambria Math" panose="02040503050406030204" pitchFamily="18" charset="0"/>
                              </a:rPr>
                              <m:t>𝑈𝑆𝐴</m:t>
                            </m:r>
                          </m:sup>
                        </m:sSubSup>
                      </m:den>
                    </m:f>
                  </m:oMath>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507"/>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11</a:t>
            </a:fld>
            <a:endParaRPr lang="pt-BR"/>
          </a:p>
        </p:txBody>
      </p:sp>
      <p:sp>
        <p:nvSpPr>
          <p:cNvPr id="4" name="Titre 3"/>
          <p:cNvSpPr>
            <a:spLocks noGrp="1"/>
          </p:cNvSpPr>
          <p:nvPr>
            <p:ph type="title"/>
          </p:nvPr>
        </p:nvSpPr>
        <p:spPr/>
        <p:txBody>
          <a:bodyPr/>
          <a:lstStyle/>
          <a:p>
            <a:r>
              <a:rPr lang="fr-FR" dirty="0"/>
              <a:t>Non-Arbitrage Condition</a:t>
            </a:r>
          </a:p>
        </p:txBody>
      </p:sp>
    </p:spTree>
    <p:extLst>
      <p:ext uri="{BB962C8B-B14F-4D97-AF65-F5344CB8AC3E}">
        <p14:creationId xmlns:p14="http://schemas.microsoft.com/office/powerpoint/2010/main" val="227247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a:p>
          <a:p>
            <a:r>
              <a:rPr lang="en-US" dirty="0" smtClean="0"/>
              <a:t>The </a:t>
            </a:r>
            <a:r>
              <a:rPr lang="en-US" dirty="0"/>
              <a:t>Nominal Exchange </a:t>
            </a:r>
            <a:r>
              <a:rPr lang="en-US" dirty="0" smtClean="0"/>
              <a:t>Rate</a:t>
            </a:r>
            <a:endParaRPr lang="en-US" dirty="0"/>
          </a:p>
          <a:p>
            <a:pPr lvl="1"/>
            <a:endParaRPr lang="en-US" dirty="0"/>
          </a:p>
          <a:p>
            <a:r>
              <a:rPr lang="en-US" dirty="0" smtClean="0">
                <a:solidFill>
                  <a:schemeClr val="accent6">
                    <a:lumMod val="75000"/>
                  </a:schemeClr>
                </a:solidFill>
              </a:rPr>
              <a:t>The </a:t>
            </a:r>
            <a:r>
              <a:rPr lang="en-US" dirty="0">
                <a:solidFill>
                  <a:schemeClr val="accent6">
                    <a:lumMod val="75000"/>
                  </a:schemeClr>
                </a:solidFill>
              </a:rPr>
              <a:t>Goods and Services Market: The Real Exchange </a:t>
            </a:r>
            <a:r>
              <a:rPr lang="en-US" dirty="0" smtClean="0">
                <a:solidFill>
                  <a:schemeClr val="accent6">
                    <a:lumMod val="75000"/>
                  </a:schemeClr>
                </a:solidFill>
              </a:rPr>
              <a:t>Rate</a:t>
            </a:r>
          </a:p>
          <a:p>
            <a:pPr lvl="1"/>
            <a:r>
              <a:rPr lang="en-US" dirty="0"/>
              <a:t>The Law of One Price and Purchasing Power Parity </a:t>
            </a:r>
          </a:p>
          <a:p>
            <a:pPr lvl="1"/>
            <a:endParaRPr lang="en-US" dirty="0"/>
          </a:p>
          <a:p>
            <a:r>
              <a:rPr lang="en-US" dirty="0" smtClean="0"/>
              <a:t>The </a:t>
            </a:r>
            <a:r>
              <a:rPr lang="en-US" dirty="0"/>
              <a:t>Assets Market: Interest Rate Parity </a:t>
            </a:r>
            <a:r>
              <a:rPr lang="en-US" dirty="0" smtClean="0"/>
              <a:t>Conditions</a:t>
            </a:r>
            <a:endParaRPr lang="en-US" dirty="0"/>
          </a:p>
          <a:p>
            <a:pPr lvl="1"/>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3430597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The exchange rate between the Kazakhstan </a:t>
            </a:r>
            <a:r>
              <a:rPr lang="en-US" dirty="0" err="1"/>
              <a:t>tenge</a:t>
            </a:r>
            <a:r>
              <a:rPr lang="en-US" dirty="0"/>
              <a:t> and the Nepal rupee was about 1.80 in August 2014. </a:t>
            </a:r>
            <a:endParaRPr lang="en-US" dirty="0" smtClean="0"/>
          </a:p>
          <a:p>
            <a:pPr lvl="1"/>
            <a:endParaRPr lang="en-US" dirty="0" smtClean="0"/>
          </a:p>
          <a:p>
            <a:pPr lvl="1"/>
            <a:r>
              <a:rPr lang="en-US" dirty="0" smtClean="0"/>
              <a:t>Was </a:t>
            </a:r>
            <a:r>
              <a:rPr lang="en-US" dirty="0"/>
              <a:t>the rupee cheap or expensive for the Kazakhs</a:t>
            </a:r>
            <a:r>
              <a:rPr lang="en-US" dirty="0" smtClean="0"/>
              <a:t>?</a:t>
            </a:r>
          </a:p>
          <a:p>
            <a:endParaRPr lang="en-US" dirty="0" smtClean="0"/>
          </a:p>
          <a:p>
            <a:r>
              <a:rPr lang="en-US" dirty="0" smtClean="0"/>
              <a:t>If </a:t>
            </a:r>
            <a:r>
              <a:rPr lang="en-US" dirty="0"/>
              <a:t>a Kazakh is interested in taking a vacation in Nepal, they </a:t>
            </a:r>
            <a:r>
              <a:rPr lang="en-US" dirty="0" smtClean="0"/>
              <a:t>will </a:t>
            </a:r>
            <a:r>
              <a:rPr lang="en-US" dirty="0"/>
              <a:t>compare prices in Nepal, converted into </a:t>
            </a:r>
            <a:r>
              <a:rPr lang="en-US" dirty="0" err="1"/>
              <a:t>tenges</a:t>
            </a:r>
            <a:r>
              <a:rPr lang="en-US" dirty="0"/>
              <a:t> by the exchange rate, with the prices in </a:t>
            </a:r>
            <a:r>
              <a:rPr lang="en-US" dirty="0" smtClean="0"/>
              <a:t>Kazakhstan.</a:t>
            </a:r>
          </a:p>
          <a:p>
            <a:pPr lvl="1"/>
            <a:endParaRPr lang="en-US" dirty="0" smtClean="0"/>
          </a:p>
          <a:p>
            <a:pPr lvl="1"/>
            <a:r>
              <a:rPr lang="en-US" dirty="0" smtClean="0"/>
              <a:t>If </a:t>
            </a:r>
            <a:r>
              <a:rPr lang="en-US" dirty="0"/>
              <a:t>our interest is to consume goods and services in another country, we compare prices in the two countries by converting them into the same currency by using the exchange rate.</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13</a:t>
            </a:fld>
            <a:endParaRPr lang="pt-BR"/>
          </a:p>
        </p:txBody>
      </p:sp>
      <p:sp>
        <p:nvSpPr>
          <p:cNvPr id="4" name="Titre 3"/>
          <p:cNvSpPr>
            <a:spLocks noGrp="1"/>
          </p:cNvSpPr>
          <p:nvPr>
            <p:ph type="title"/>
          </p:nvPr>
        </p:nvSpPr>
        <p:spPr/>
        <p:txBody>
          <a:bodyPr/>
          <a:lstStyle/>
          <a:p>
            <a:r>
              <a:rPr lang="en-US" dirty="0"/>
              <a:t>The Goods and Services Market: </a:t>
            </a:r>
            <a:r>
              <a:rPr lang="en-US" dirty="0" smtClean="0"/>
              <a:t/>
            </a:r>
            <a:br>
              <a:rPr lang="en-US" dirty="0" smtClean="0"/>
            </a:br>
            <a:r>
              <a:rPr lang="en-US" dirty="0" smtClean="0"/>
              <a:t>The </a:t>
            </a:r>
            <a:r>
              <a:rPr lang="en-US" dirty="0"/>
              <a:t>Real Exchange Rate </a:t>
            </a:r>
            <a:endParaRPr lang="fr-FR" dirty="0"/>
          </a:p>
        </p:txBody>
      </p:sp>
    </p:spTree>
    <p:extLst>
      <p:ext uri="{BB962C8B-B14F-4D97-AF65-F5344CB8AC3E}">
        <p14:creationId xmlns:p14="http://schemas.microsoft.com/office/powerpoint/2010/main" val="267479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fr-FR" dirty="0" smtClean="0"/>
                  <a:t>The </a:t>
                </a:r>
                <a:r>
                  <a:rPr lang="fr-FR" b="1" dirty="0" smtClean="0"/>
                  <a:t>real exchange rate </a:t>
                </a:r>
                <a:r>
                  <a:rPr lang="en-US" dirty="0"/>
                  <a:t>measures the relative price of goods between the two </a:t>
                </a:r>
                <a:r>
                  <a:rPr lang="en-US" dirty="0" smtClean="0"/>
                  <a:t>countries:</a:t>
                </a:r>
              </a:p>
              <a:p>
                <a:pPr marL="4572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ea typeface="Cambria Math" panose="02040503050406030204" pitchFamily="18" charset="0"/>
                        </a:rPr>
                        <m:t>≡</m:t>
                      </m:r>
                      <m:f>
                        <m:fPr>
                          <m:ctrlPr>
                            <a:rPr lang="fr-FR" i="1">
                              <a:latin typeface="Cambria Math"/>
                            </a:rPr>
                          </m:ctrlPr>
                        </m:fPr>
                        <m:num>
                          <m:r>
                            <m:rPr>
                              <m:sty m:val="p"/>
                            </m:rPr>
                            <a:rPr lang="fr-FR">
                              <a:latin typeface="Cambria Math" panose="02040503050406030204" pitchFamily="18" charset="0"/>
                            </a:rPr>
                            <m:t>S</m:t>
                          </m:r>
                          <m:sSup>
                            <m:sSupPr>
                              <m:ctrlPr>
                                <a:rPr lang="fr-FR" i="1" smtClean="0">
                                  <a:latin typeface="Cambria Math"/>
                                </a:rPr>
                              </m:ctrlPr>
                            </m:sSupPr>
                            <m:e>
                              <m:r>
                                <a:rPr lang="fr-FR" b="0" i="1" smtClean="0">
                                  <a:latin typeface="Cambria Math" panose="02040503050406030204" pitchFamily="18" charset="0"/>
                                </a:rPr>
                                <m:t>𝑃</m:t>
                              </m:r>
                            </m:e>
                            <m:sup>
                              <m:r>
                                <a:rPr lang="fr-FR" b="0" i="1" smtClean="0">
                                  <a:latin typeface="Cambria Math" panose="02040503050406030204" pitchFamily="18" charset="0"/>
                                </a:rPr>
                                <m:t>∗</m:t>
                              </m:r>
                            </m:sup>
                          </m:sSup>
                        </m:num>
                        <m:den>
                          <m:r>
                            <a:rPr lang="fr-FR" b="0" i="1" smtClean="0">
                              <a:latin typeface="Cambria Math" panose="02040503050406030204" pitchFamily="18" charset="0"/>
                            </a:rPr>
                            <m:t>𝑃</m:t>
                          </m:r>
                        </m:den>
                      </m:f>
                    </m:oMath>
                  </m:oMathPara>
                </a14:m>
                <a:endParaRPr lang="en-US" dirty="0" smtClean="0"/>
              </a:p>
              <a:p>
                <a:endParaRPr lang="en-US" dirty="0" smtClean="0"/>
              </a:p>
              <a:p>
                <a:pPr lvl="1"/>
                <a:r>
                  <a:rPr lang="en-US" b="1" dirty="0" smtClean="0"/>
                  <a:t>Depreciation </a:t>
                </a:r>
                <a:r>
                  <a:rPr lang="en-US" b="1" dirty="0"/>
                  <a:t>of the real exchange </a:t>
                </a:r>
                <a:r>
                  <a:rPr lang="en-US" b="1" dirty="0" smtClean="0"/>
                  <a:t>rate</a:t>
                </a:r>
                <a:r>
                  <a:rPr lang="en-US" dirty="0" smtClean="0"/>
                  <a:t>: the </a:t>
                </a:r>
                <a:r>
                  <a:rPr lang="en-US" dirty="0"/>
                  <a:t>purchasing power of the domestic currency </a:t>
                </a:r>
                <a:r>
                  <a:rPr lang="en-US" dirty="0" smtClean="0"/>
                  <a:t>decreases (</a:t>
                </a:r>
                <a:r>
                  <a:rPr lang="en-US" i="1" dirty="0" smtClean="0"/>
                  <a:t>Q</a:t>
                </a:r>
                <a:r>
                  <a:rPr lang="en-US" dirty="0" smtClean="0"/>
                  <a:t> increases)</a:t>
                </a:r>
              </a:p>
              <a:p>
                <a:pPr lvl="1"/>
                <a:endParaRPr lang="en-US" b="1" dirty="0" smtClean="0"/>
              </a:p>
              <a:p>
                <a:pPr lvl="1"/>
                <a:r>
                  <a:rPr lang="en-US" b="1" dirty="0" smtClean="0"/>
                  <a:t>Appreciation </a:t>
                </a:r>
                <a:r>
                  <a:rPr lang="en-US" b="1" dirty="0"/>
                  <a:t>of the real exchange </a:t>
                </a:r>
                <a:r>
                  <a:rPr lang="en-US" b="1" dirty="0" smtClean="0"/>
                  <a:t>rate</a:t>
                </a:r>
                <a:r>
                  <a:rPr lang="en-US" dirty="0" smtClean="0"/>
                  <a:t>: an </a:t>
                </a:r>
                <a:r>
                  <a:rPr lang="en-US" dirty="0"/>
                  <a:t>increase in purchasing power of the domestic </a:t>
                </a:r>
                <a:r>
                  <a:rPr lang="en-US" dirty="0" smtClean="0"/>
                  <a:t>currency </a:t>
                </a:r>
                <a:r>
                  <a:rPr lang="en-US" dirty="0"/>
                  <a:t>(</a:t>
                </a:r>
                <a:r>
                  <a:rPr lang="en-US" i="1" dirty="0"/>
                  <a:t>Q</a:t>
                </a:r>
                <a:r>
                  <a:rPr lang="en-US" dirty="0"/>
                  <a:t> </a:t>
                </a:r>
                <a:r>
                  <a:rPr lang="en-US" dirty="0" smtClean="0"/>
                  <a:t>decreases</a:t>
                </a:r>
                <a:r>
                  <a:rPr lang="en-US" dirty="0"/>
                  <a:t>)</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14</a:t>
            </a:fld>
            <a:endParaRPr lang="pt-BR"/>
          </a:p>
        </p:txBody>
      </p:sp>
      <p:sp>
        <p:nvSpPr>
          <p:cNvPr id="4" name="Titre 3"/>
          <p:cNvSpPr>
            <a:spLocks noGrp="1"/>
          </p:cNvSpPr>
          <p:nvPr>
            <p:ph type="title"/>
          </p:nvPr>
        </p:nvSpPr>
        <p:spPr/>
        <p:txBody>
          <a:bodyPr/>
          <a:lstStyle/>
          <a:p>
            <a:r>
              <a:rPr lang="fr-FR" dirty="0"/>
              <a:t>The Real Exchange Rate </a:t>
            </a:r>
          </a:p>
        </p:txBody>
      </p:sp>
    </p:spTree>
    <p:extLst>
      <p:ext uri="{BB962C8B-B14F-4D97-AF65-F5344CB8AC3E}">
        <p14:creationId xmlns:p14="http://schemas.microsoft.com/office/powerpoint/2010/main" val="1278533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The real exchange rate measures the </a:t>
                </a:r>
                <a:r>
                  <a:rPr lang="en-US" dirty="0"/>
                  <a:t>incentive </a:t>
                </a:r>
                <a:r>
                  <a:rPr lang="en-US" dirty="0" smtClean="0"/>
                  <a:t>our Kazakh has to </a:t>
                </a:r>
                <a:r>
                  <a:rPr lang="en-US" dirty="0"/>
                  <a:t>purchase local goods or to import them from </a:t>
                </a:r>
                <a:r>
                  <a:rPr lang="en-US" dirty="0" smtClean="0"/>
                  <a:t>Nepal. </a:t>
                </a:r>
              </a:p>
              <a:p>
                <a:r>
                  <a:rPr lang="en-US" dirty="0" smtClean="0"/>
                  <a:t>But, actually</a:t>
                </a:r>
                <a:r>
                  <a:rPr lang="en-US" dirty="0"/>
                  <a:t>, Kazakhstan </a:t>
                </a:r>
                <a:r>
                  <a:rPr lang="en-US" dirty="0" smtClean="0"/>
                  <a:t>trades </a:t>
                </a:r>
                <a:r>
                  <a:rPr lang="en-US" dirty="0"/>
                  <a:t>very little with Nepal. </a:t>
                </a:r>
                <a:endParaRPr lang="en-US" dirty="0" smtClean="0"/>
              </a:p>
              <a:p>
                <a:r>
                  <a:rPr lang="en-US" dirty="0" smtClean="0"/>
                  <a:t>We </a:t>
                </a:r>
                <a:r>
                  <a:rPr lang="en-US" dirty="0"/>
                  <a:t>can calculate the real exchange rate between Kazakhstan and all its trade </a:t>
                </a:r>
                <a:r>
                  <a:rPr lang="en-US" dirty="0" smtClean="0"/>
                  <a:t>partners. </a:t>
                </a:r>
              </a:p>
              <a:p>
                <a:endParaRPr lang="en-US" dirty="0" smtClean="0"/>
              </a:p>
              <a:p>
                <a:r>
                  <a:rPr lang="en-US" dirty="0" smtClean="0"/>
                  <a:t>This </a:t>
                </a:r>
                <a:r>
                  <a:rPr lang="en-US" dirty="0"/>
                  <a:t>measure is the </a:t>
                </a:r>
                <a:r>
                  <a:rPr lang="en-US" b="1" dirty="0"/>
                  <a:t>real effective exchange rate</a:t>
                </a:r>
                <a:r>
                  <a:rPr lang="en-US" dirty="0"/>
                  <a:t> (REER), or the </a:t>
                </a:r>
                <a:r>
                  <a:rPr lang="en-US" b="1" dirty="0"/>
                  <a:t>multilateral exchange rate</a:t>
                </a:r>
                <a:r>
                  <a:rPr lang="en-US" dirty="0"/>
                  <a:t>, defined as:</a:t>
                </a:r>
                <a:r>
                  <a:rPr lang="fr-FR" dirty="0"/>
                  <a:t> </a:t>
                </a:r>
              </a:p>
              <a:p>
                <a:pPr marL="45720" indent="0">
                  <a:buNone/>
                </a:pPr>
                <a14:m>
                  <m:oMathPara xmlns:m="http://schemas.openxmlformats.org/officeDocument/2006/math">
                    <m:oMathParaPr>
                      <m:jc m:val="centerGroup"/>
                    </m:oMathParaPr>
                    <m:oMath xmlns:m="http://schemas.openxmlformats.org/officeDocument/2006/math">
                      <m:sSup>
                        <m:sSupPr>
                          <m:ctrlPr>
                            <a:rPr lang="fr-FR" i="1" smtClean="0">
                              <a:latin typeface="Cambria Math"/>
                            </a:rPr>
                          </m:ctrlPr>
                        </m:sSupPr>
                        <m:e>
                          <m:r>
                            <a:rPr lang="fr-FR" b="0" i="1" smtClean="0">
                              <a:latin typeface="Cambria Math" panose="02040503050406030204" pitchFamily="18" charset="0"/>
                            </a:rPr>
                            <m:t>𝑄</m:t>
                          </m:r>
                        </m:e>
                        <m:sup>
                          <m:r>
                            <a:rPr lang="fr-FR" b="0" i="1" smtClean="0">
                              <a:latin typeface="Cambria Math" panose="02040503050406030204" pitchFamily="18" charset="0"/>
                            </a:rPr>
                            <m:t>𝐹</m:t>
                          </m:r>
                        </m:sup>
                      </m:sSup>
                      <m:r>
                        <a:rPr lang="fr-FR" i="1">
                          <a:latin typeface="Cambria Math" panose="02040503050406030204" pitchFamily="18" charset="0"/>
                          <a:ea typeface="Cambria Math" panose="02040503050406030204" pitchFamily="18" charset="0"/>
                        </a:rPr>
                        <m:t>≡</m:t>
                      </m:r>
                      <m:nary>
                        <m:naryPr>
                          <m:chr m:val="∏"/>
                          <m:supHide m:val="on"/>
                          <m:ctrlPr>
                            <a:rPr lang="fr-FR" i="1" smtClean="0">
                              <a:latin typeface="Cambria Math"/>
                              <a:ea typeface="Cambria Math" panose="02040503050406030204" pitchFamily="18" charset="0"/>
                            </a:rPr>
                          </m:ctrlPr>
                        </m:naryPr>
                        <m:sub>
                          <m:r>
                            <m:rPr>
                              <m:brk m:alnAt="7"/>
                            </m:rPr>
                            <a:rPr lang="fr-FR" b="0" i="1" smtClean="0">
                              <a:latin typeface="Cambria Math" panose="02040503050406030204" pitchFamily="18" charset="0"/>
                              <a:ea typeface="Cambria Math" panose="02040503050406030204" pitchFamily="18" charset="0"/>
                            </a:rPr>
                            <m:t>𝑖</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𝐼</m:t>
                          </m:r>
                        </m:sub>
                        <m:sup/>
                        <m:e>
                          <m:sSup>
                            <m:sSupPr>
                              <m:ctrlPr>
                                <a:rPr lang="fr-FR" i="1" smtClean="0">
                                  <a:latin typeface="Cambria Math"/>
                                  <a:ea typeface="Cambria Math" panose="02040503050406030204" pitchFamily="18" charset="0"/>
                                </a:rPr>
                              </m:ctrlPr>
                            </m:sSupPr>
                            <m:e>
                              <m:d>
                                <m:dPr>
                                  <m:ctrlPr>
                                    <a:rPr lang="fr-FR" i="1">
                                      <a:latin typeface="Cambria Math"/>
                                      <a:ea typeface="Cambria Math" panose="02040503050406030204" pitchFamily="18" charset="0"/>
                                    </a:rPr>
                                  </m:ctrlPr>
                                </m:dPr>
                                <m:e>
                                  <m:f>
                                    <m:fPr>
                                      <m:ctrlPr>
                                        <a:rPr lang="fr-FR" i="1">
                                          <a:latin typeface="Cambria Math"/>
                                        </a:rPr>
                                      </m:ctrlPr>
                                    </m:fPr>
                                    <m:num>
                                      <m:r>
                                        <m:rPr>
                                          <m:sty m:val="p"/>
                                        </m:rPr>
                                        <a:rPr lang="fr-FR">
                                          <a:latin typeface="Cambria Math" panose="02040503050406030204" pitchFamily="18" charset="0"/>
                                        </a:rPr>
                                        <m:t>S</m:t>
                                      </m:r>
                                      <m:sSup>
                                        <m:sSupPr>
                                          <m:ctrlPr>
                                            <a:rPr lang="fr-FR" i="1">
                                              <a:latin typeface="Cambria Math"/>
                                            </a:rPr>
                                          </m:ctrlPr>
                                        </m:sSupPr>
                                        <m:e>
                                          <m:r>
                                            <a:rPr lang="fr-FR" i="1">
                                              <a:latin typeface="Cambria Math" panose="02040503050406030204" pitchFamily="18" charset="0"/>
                                            </a:rPr>
                                            <m:t>𝑃</m:t>
                                          </m:r>
                                        </m:e>
                                        <m:sup>
                                          <m:r>
                                            <a:rPr lang="fr-FR" b="0" i="1" smtClean="0">
                                              <a:latin typeface="Cambria Math" panose="02040503050406030204" pitchFamily="18" charset="0"/>
                                            </a:rPr>
                                            <m:t>𝑖</m:t>
                                          </m:r>
                                        </m:sup>
                                      </m:sSup>
                                    </m:num>
                                    <m:den>
                                      <m:r>
                                        <a:rPr lang="fr-FR" i="1">
                                          <a:latin typeface="Cambria Math" panose="02040503050406030204" pitchFamily="18" charset="0"/>
                                        </a:rPr>
                                        <m:t>𝑃</m:t>
                                      </m:r>
                                    </m:den>
                                  </m:f>
                                </m:e>
                              </m:d>
                            </m:e>
                            <m:sup>
                              <m:sSup>
                                <m:sSupPr>
                                  <m:ctrlPr>
                                    <a:rPr lang="fr-FR" i="1" smtClean="0">
                                      <a:latin typeface="Cambria Math"/>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𝑤</m:t>
                                  </m:r>
                                </m:e>
                                <m:sup>
                                  <m:r>
                                    <a:rPr lang="fr-FR" b="0" i="1" smtClean="0">
                                      <a:latin typeface="Cambria Math" panose="02040503050406030204" pitchFamily="18" charset="0"/>
                                      <a:ea typeface="Cambria Math" panose="02040503050406030204" pitchFamily="18" charset="0"/>
                                    </a:rPr>
                                    <m:t>𝑖</m:t>
                                  </m:r>
                                </m:sup>
                              </m:sSup>
                            </m:sup>
                          </m:sSup>
                        </m:e>
                      </m:nary>
                    </m:oMath>
                  </m:oMathPara>
                </a14:m>
                <a:endParaRPr lang="en-US" dirty="0" smtClean="0"/>
              </a:p>
              <a:p>
                <a:pPr marL="45720" indent="0">
                  <a:buNone/>
                </a:pPr>
                <a:r>
                  <a:rPr lang="fr-FR" dirty="0" smtClean="0">
                    <a:latin typeface="Cambria Math" panose="02040503050406030204" pitchFamily="18" charset="0"/>
                  </a:rPr>
                  <a:t>	</a:t>
                </a:r>
                <a:r>
                  <a:rPr lang="fr-FR" dirty="0" err="1" smtClean="0">
                    <a:latin typeface="Cambria Math" panose="02040503050406030204" pitchFamily="18" charset="0"/>
                  </a:rPr>
                  <a:t>where</a:t>
                </a:r>
                <a:r>
                  <a:rPr lang="fr-FR" dirty="0" smtClean="0">
                    <a:latin typeface="Cambria Math" panose="02040503050406030204" pitchFamily="18" charset="0"/>
                  </a:rPr>
                  <a:t>  </a:t>
                </a:r>
                <a14:m>
                  <m:oMath xmlns:m="http://schemas.openxmlformats.org/officeDocument/2006/math">
                    <m:sSup>
                      <m:sSupPr>
                        <m:ctrlPr>
                          <a:rPr lang="fr-FR" b="0" i="1" smtClean="0">
                            <a:latin typeface="Cambria Math"/>
                          </a:rPr>
                        </m:ctrlPr>
                      </m:sSupPr>
                      <m:e>
                        <m:r>
                          <a:rPr lang="fr-FR" b="0" i="1" smtClean="0">
                            <a:latin typeface="Cambria Math" panose="02040503050406030204" pitchFamily="18" charset="0"/>
                          </a:rPr>
                          <m:t>𝑤</m:t>
                        </m:r>
                      </m:e>
                      <m:sup>
                        <m:r>
                          <a:rPr lang="fr-FR" b="0" i="1" smtClean="0">
                            <a:latin typeface="Cambria Math" panose="02040503050406030204" pitchFamily="18" charset="0"/>
                          </a:rPr>
                          <m:t>𝑖</m:t>
                        </m:r>
                      </m:sup>
                    </m:sSup>
                    <m:r>
                      <a:rPr lang="fr-FR" i="1">
                        <a:latin typeface="Cambria Math" panose="02040503050406030204" pitchFamily="18" charset="0"/>
                        <a:ea typeface="Cambria Math" panose="02040503050406030204" pitchFamily="18" charset="0"/>
                      </a:rPr>
                      <m:t>≡</m:t>
                    </m:r>
                    <m:f>
                      <m:fPr>
                        <m:ctrlPr>
                          <a:rPr lang="fr-FR" i="1" smtClean="0">
                            <a:latin typeface="Cambria Math"/>
                            <a:ea typeface="Cambria Math" panose="02040503050406030204" pitchFamily="18" charset="0"/>
                          </a:rPr>
                        </m:ctrlPr>
                      </m:fPr>
                      <m:num>
                        <m:sSup>
                          <m:sSupPr>
                            <m:ctrlPr>
                              <a:rPr lang="fr-FR" i="1" smtClean="0">
                                <a:latin typeface="Cambria Math"/>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𝑋</m:t>
                            </m:r>
                          </m:e>
                          <m:sup>
                            <m:r>
                              <a:rPr lang="fr-FR" b="0" i="1" smtClean="0">
                                <a:latin typeface="Cambria Math" panose="02040503050406030204" pitchFamily="18" charset="0"/>
                                <a:ea typeface="Cambria Math" panose="02040503050406030204" pitchFamily="18" charset="0"/>
                              </a:rPr>
                              <m:t>𝑖</m:t>
                            </m:r>
                          </m:sup>
                        </m:sSup>
                        <m:r>
                          <a:rPr lang="fr-FR" b="0" i="1" smtClean="0">
                            <a:latin typeface="Cambria Math" panose="02040503050406030204" pitchFamily="18" charset="0"/>
                            <a:ea typeface="Cambria Math" panose="02040503050406030204" pitchFamily="18" charset="0"/>
                          </a:rPr>
                          <m:t>+</m:t>
                        </m:r>
                        <m:sSup>
                          <m:sSupPr>
                            <m:ctrlPr>
                              <a:rPr lang="fr-FR" i="1">
                                <a:latin typeface="Cambria Math"/>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𝑀</m:t>
                            </m:r>
                          </m:e>
                          <m:sup>
                            <m:r>
                              <a:rPr lang="fr-FR" i="1">
                                <a:latin typeface="Cambria Math" panose="02040503050406030204" pitchFamily="18" charset="0"/>
                                <a:ea typeface="Cambria Math" panose="02040503050406030204" pitchFamily="18" charset="0"/>
                              </a:rPr>
                              <m:t>𝑖</m:t>
                            </m:r>
                          </m:sup>
                        </m:sSup>
                      </m:num>
                      <m:den>
                        <m:nary>
                          <m:naryPr>
                            <m:chr m:val="∑"/>
                            <m:supHide m:val="on"/>
                            <m:ctrlPr>
                              <a:rPr lang="fr-FR" i="1" smtClean="0">
                                <a:latin typeface="Cambria Math"/>
                                <a:ea typeface="Cambria Math" panose="02040503050406030204" pitchFamily="18" charset="0"/>
                              </a:rPr>
                            </m:ctrlPr>
                          </m:naryPr>
                          <m:sub>
                            <m:r>
                              <m:rPr>
                                <m:brk m:alnAt="7"/>
                              </m:rPr>
                              <a:rPr lang="fr-FR" b="0" i="1" smtClean="0">
                                <a:latin typeface="Cambria Math" panose="02040503050406030204" pitchFamily="18" charset="0"/>
                                <a:ea typeface="Cambria Math" panose="02040503050406030204" pitchFamily="18" charset="0"/>
                              </a:rPr>
                              <m:t>𝑗</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𝐼</m:t>
                            </m:r>
                          </m:sub>
                          <m:sup/>
                          <m:e>
                            <m:d>
                              <m:dPr>
                                <m:ctrlPr>
                                  <a:rPr lang="fr-FR" i="1" smtClean="0">
                                    <a:latin typeface="Cambria Math"/>
                                    <a:ea typeface="Cambria Math" panose="02040503050406030204" pitchFamily="18" charset="0"/>
                                  </a:rPr>
                                </m:ctrlPr>
                              </m:dPr>
                              <m:e>
                                <m:sSup>
                                  <m:sSupPr>
                                    <m:ctrlPr>
                                      <a:rPr lang="fr-FR" i="1">
                                        <a:latin typeface="Cambria Math"/>
                                        <a:ea typeface="Cambria Math" panose="02040503050406030204" pitchFamily="18" charset="0"/>
                                      </a:rPr>
                                    </m:ctrlPr>
                                  </m:sSupPr>
                                  <m:e>
                                    <m:r>
                                      <a:rPr lang="fr-FR" i="1">
                                        <a:latin typeface="Cambria Math" panose="02040503050406030204" pitchFamily="18" charset="0"/>
                                        <a:ea typeface="Cambria Math" panose="02040503050406030204" pitchFamily="18" charset="0"/>
                                      </a:rPr>
                                      <m:t>𝑋</m:t>
                                    </m:r>
                                  </m:e>
                                  <m:sup>
                                    <m:r>
                                      <a:rPr lang="fr-FR" b="0" i="1" smtClean="0">
                                        <a:latin typeface="Cambria Math" panose="02040503050406030204" pitchFamily="18" charset="0"/>
                                        <a:ea typeface="Cambria Math" panose="02040503050406030204" pitchFamily="18" charset="0"/>
                                      </a:rPr>
                                      <m:t>𝑗</m:t>
                                    </m:r>
                                  </m:sup>
                                </m:sSup>
                                <m:r>
                                  <a:rPr lang="fr-FR" i="1">
                                    <a:latin typeface="Cambria Math" panose="02040503050406030204" pitchFamily="18" charset="0"/>
                                    <a:ea typeface="Cambria Math" panose="02040503050406030204" pitchFamily="18" charset="0"/>
                                  </a:rPr>
                                  <m:t>+</m:t>
                                </m:r>
                                <m:sSup>
                                  <m:sSupPr>
                                    <m:ctrlPr>
                                      <a:rPr lang="fr-FR" i="1">
                                        <a:latin typeface="Cambria Math"/>
                                        <a:ea typeface="Cambria Math" panose="02040503050406030204" pitchFamily="18" charset="0"/>
                                      </a:rPr>
                                    </m:ctrlPr>
                                  </m:sSupPr>
                                  <m:e>
                                    <m:r>
                                      <a:rPr lang="fr-FR" i="1">
                                        <a:latin typeface="Cambria Math" panose="02040503050406030204" pitchFamily="18" charset="0"/>
                                        <a:ea typeface="Cambria Math" panose="02040503050406030204" pitchFamily="18" charset="0"/>
                                      </a:rPr>
                                      <m:t>𝑀</m:t>
                                    </m:r>
                                  </m:e>
                                  <m:sup>
                                    <m:r>
                                      <a:rPr lang="fr-FR" b="0" i="1" smtClean="0">
                                        <a:latin typeface="Cambria Math" panose="02040503050406030204" pitchFamily="18" charset="0"/>
                                        <a:ea typeface="Cambria Math" panose="02040503050406030204" pitchFamily="18" charset="0"/>
                                      </a:rPr>
                                      <m:t>𝑗</m:t>
                                    </m:r>
                                  </m:sup>
                                </m:sSup>
                              </m:e>
                            </m:d>
                          </m:e>
                        </m:nary>
                      </m:den>
                    </m:f>
                  </m:oMath>
                </a14:m>
                <a:endParaRPr lang="en-US" dirty="0" smtClean="0"/>
              </a:p>
              <a:p>
                <a:pPr marL="45720" indent="0">
                  <a:buNone/>
                </a:pPr>
                <a:r>
                  <a:rPr lang="en-US" dirty="0"/>
                  <a:t>	</a:t>
                </a:r>
                <a:endParaRPr lang="en-US" dirty="0" smtClean="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1304"/>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15</a:t>
            </a:fld>
            <a:endParaRPr lang="pt-BR"/>
          </a:p>
        </p:txBody>
      </p:sp>
      <p:sp>
        <p:nvSpPr>
          <p:cNvPr id="4" name="Titre 3"/>
          <p:cNvSpPr>
            <a:spLocks noGrp="1"/>
          </p:cNvSpPr>
          <p:nvPr>
            <p:ph type="title"/>
          </p:nvPr>
        </p:nvSpPr>
        <p:spPr/>
        <p:txBody>
          <a:bodyPr/>
          <a:lstStyle/>
          <a:p>
            <a:r>
              <a:rPr lang="fr-FR" dirty="0" smtClean="0"/>
              <a:t>The Real Exchange Rate</a:t>
            </a:r>
            <a:endParaRPr lang="fr-FR" dirty="0"/>
          </a:p>
        </p:txBody>
      </p:sp>
    </p:spTree>
    <p:extLst>
      <p:ext uri="{BB962C8B-B14F-4D97-AF65-F5344CB8AC3E}">
        <p14:creationId xmlns:p14="http://schemas.microsoft.com/office/powerpoint/2010/main" val="3646223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en-US" dirty="0" smtClean="0"/>
                  <a:t>If there were neither </a:t>
                </a:r>
                <a:r>
                  <a:rPr lang="en-US" dirty="0"/>
                  <a:t>transportation costs nor any trade </a:t>
                </a:r>
                <a:r>
                  <a:rPr lang="en-US" dirty="0" smtClean="0"/>
                  <a:t>barriers, the </a:t>
                </a:r>
                <a:r>
                  <a:rPr lang="en-US" dirty="0"/>
                  <a:t>price of a good should be the same in both countries, when measured in the same currency. </a:t>
                </a:r>
                <a:endParaRPr lang="en-US" dirty="0" smtClean="0"/>
              </a:p>
              <a:p>
                <a:endParaRPr lang="en-US" dirty="0"/>
              </a:p>
              <a:p>
                <a:r>
                  <a:rPr lang="en-US" dirty="0" smtClean="0"/>
                  <a:t>This </a:t>
                </a:r>
                <a:r>
                  <a:rPr lang="en-US" dirty="0"/>
                  <a:t>would be the </a:t>
                </a:r>
                <a:r>
                  <a:rPr lang="en-US" b="1" dirty="0"/>
                  <a:t>Law of One Price</a:t>
                </a:r>
                <a:r>
                  <a:rPr lang="en-US" dirty="0" smtClean="0"/>
                  <a:t>:</a:t>
                </a:r>
              </a:p>
              <a:p>
                <a:endParaRPr lang="en-US" dirty="0" smtClean="0"/>
              </a:p>
              <a:p>
                <a:pPr marL="4572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S</m:t>
                      </m:r>
                      <m:sSubSup>
                        <m:sSubSupPr>
                          <m:ctrlPr>
                            <a:rPr lang="en-US" i="1">
                              <a:latin typeface="Cambria Math"/>
                            </a:rPr>
                          </m:ctrlPr>
                        </m:sSubSupPr>
                        <m:e>
                          <m:r>
                            <a:rPr lang="en-US" i="1">
                              <a:latin typeface="Cambria Math" panose="02040503050406030204" pitchFamily="18" charset="0"/>
                            </a:rPr>
                            <m:t>𝑃</m:t>
                          </m:r>
                        </m:e>
                        <m:sub>
                          <m:r>
                            <a:rPr lang="en-US" i="1">
                              <a:latin typeface="Cambria Math" panose="02040503050406030204" pitchFamily="18" charset="0"/>
                            </a:rPr>
                            <m:t>𝑏</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𝑏</m:t>
                          </m:r>
                        </m:sub>
                      </m:sSub>
                    </m:oMath>
                  </m:oMathPara>
                </a14:m>
                <a:endParaRPr lang="fr-FR" dirty="0" smtClean="0"/>
              </a:p>
              <a:p>
                <a:pPr lvl="1"/>
                <a:endParaRPr lang="en-US" dirty="0" smtClean="0"/>
              </a:p>
              <a:p>
                <a:pPr lvl="1"/>
                <a:r>
                  <a:rPr lang="en-US" dirty="0" smtClean="0"/>
                  <a:t>where </a:t>
                </a:r>
                <a14:m>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𝑏</m:t>
                        </m:r>
                      </m:sub>
                    </m:sSub>
                  </m:oMath>
                </a14:m>
                <a:r>
                  <a:rPr lang="en-US" dirty="0"/>
                  <a:t> and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𝑃</m:t>
                        </m:r>
                      </m:e>
                      <m:sub>
                        <m:r>
                          <a:rPr lang="en-US" i="1">
                            <a:latin typeface="Cambria Math" panose="02040503050406030204" pitchFamily="18" charset="0"/>
                          </a:rPr>
                          <m:t>𝑏</m:t>
                        </m:r>
                      </m:sub>
                      <m:sup>
                        <m:r>
                          <a:rPr lang="en-US" i="1">
                            <a:latin typeface="Cambria Math" panose="02040503050406030204" pitchFamily="18" charset="0"/>
                          </a:rPr>
                          <m:t>∗</m:t>
                        </m:r>
                      </m:sup>
                    </m:sSubSup>
                  </m:oMath>
                </a14:m>
                <a:r>
                  <a:rPr lang="en-US" dirty="0"/>
                  <a:t> is the price of good </a:t>
                </a:r>
                <a:r>
                  <a:rPr lang="en-US" i="1" dirty="0"/>
                  <a:t>b</a:t>
                </a:r>
                <a:r>
                  <a:rPr lang="en-US" dirty="0"/>
                  <a:t> in the domestic and foreign country</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16</a:t>
            </a:fld>
            <a:endParaRPr lang="pt-BR"/>
          </a:p>
        </p:txBody>
      </p:sp>
      <p:sp>
        <p:nvSpPr>
          <p:cNvPr id="4" name="Titre 3"/>
          <p:cNvSpPr>
            <a:spLocks noGrp="1"/>
          </p:cNvSpPr>
          <p:nvPr>
            <p:ph type="title"/>
          </p:nvPr>
        </p:nvSpPr>
        <p:spPr/>
        <p:txBody>
          <a:bodyPr/>
          <a:lstStyle/>
          <a:p>
            <a:r>
              <a:rPr lang="en-US" dirty="0"/>
              <a:t>The Law of One </a:t>
            </a:r>
            <a:r>
              <a:rPr lang="en-US" dirty="0" smtClean="0"/>
              <a:t>Price</a:t>
            </a:r>
            <a:endParaRPr lang="fr-FR" dirty="0"/>
          </a:p>
        </p:txBody>
      </p:sp>
    </p:spTree>
    <p:extLst>
      <p:ext uri="{BB962C8B-B14F-4D97-AF65-F5344CB8AC3E}">
        <p14:creationId xmlns:p14="http://schemas.microsoft.com/office/powerpoint/2010/main" val="193841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If </a:t>
                </a:r>
                <a:r>
                  <a:rPr lang="en-US" dirty="0"/>
                  <a:t>the price index is calculated in exactly the same way in the countries, and if there are no international trade costs for any good, the purchasing power of the currency in both countries should be identical. </a:t>
                </a:r>
                <a:endParaRPr lang="en-US" dirty="0" smtClean="0"/>
              </a:p>
              <a:p>
                <a:endParaRPr lang="en-US" dirty="0"/>
              </a:p>
              <a:p>
                <a:r>
                  <a:rPr lang="en-US" dirty="0" smtClean="0"/>
                  <a:t>This </a:t>
                </a:r>
                <a:r>
                  <a:rPr lang="en-US" dirty="0"/>
                  <a:t>condition is known as </a:t>
                </a:r>
                <a:r>
                  <a:rPr lang="en-US" b="1" dirty="0"/>
                  <a:t>Absolute Purchasing Power Parity</a:t>
                </a:r>
                <a:r>
                  <a:rPr lang="en-US" dirty="0"/>
                  <a:t> (Absolute PPP), described as:</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m:rPr>
                              <m:sty m:val="p"/>
                            </m:rPr>
                            <a:rPr lang="en-US">
                              <a:latin typeface="Cambria Math" panose="02040503050406030204" pitchFamily="18" charset="0"/>
                            </a:rPr>
                            <m:t>S</m:t>
                          </m:r>
                          <m:sSup>
                            <m:sSupPr>
                              <m:ctrlPr>
                                <a:rPr lang="en-US" i="1">
                                  <a:latin typeface="Cambria Math"/>
                                </a:rPr>
                              </m:ctrlPr>
                            </m:sSupPr>
                            <m:e>
                              <m:r>
                                <a:rPr lang="en-US" i="1">
                                  <a:latin typeface="Cambria Math" panose="02040503050406030204" pitchFamily="18" charset="0"/>
                                </a:rPr>
                                <m:t>𝑃</m:t>
                              </m:r>
                            </m:e>
                            <m:sup>
                              <m:r>
                                <a:rPr lang="en-US" i="1">
                                  <a:latin typeface="Cambria Math" panose="02040503050406030204" pitchFamily="18" charset="0"/>
                                </a:rPr>
                                <m:t>∗</m:t>
                              </m:r>
                            </m:sup>
                          </m:sSup>
                        </m:num>
                        <m:den>
                          <m:r>
                            <a:rPr lang="en-US" i="1">
                              <a:latin typeface="Cambria Math" panose="02040503050406030204" pitchFamily="18" charset="0"/>
                            </a:rPr>
                            <m:t>𝑃</m:t>
                          </m:r>
                        </m:den>
                      </m:f>
                      <m:r>
                        <a:rPr lang="en-US" i="1">
                          <a:latin typeface="Cambria Math" panose="02040503050406030204" pitchFamily="18" charset="0"/>
                        </a:rPr>
                        <m:t>=1=</m:t>
                      </m:r>
                      <m:r>
                        <a:rPr lang="en-US" i="1">
                          <a:latin typeface="Cambria Math" panose="02040503050406030204" pitchFamily="18" charset="0"/>
                        </a:rPr>
                        <m:t>𝑄</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𝑄</m:t>
                          </m:r>
                        </m:e>
                        <m:sup>
                          <m:r>
                            <a:rPr lang="en-US" i="1">
                              <a:latin typeface="Cambria Math" panose="02040503050406030204" pitchFamily="18" charset="0"/>
                            </a:rPr>
                            <m:t>𝐹</m:t>
                          </m:r>
                        </m:sup>
                      </m:sSup>
                    </m:oMath>
                  </m:oMathPara>
                </a14:m>
                <a:endParaRPr lang="en-US" dirty="0"/>
              </a:p>
              <a:p>
                <a:pPr marL="45720" indent="0">
                  <a:buNone/>
                </a:pPr>
                <a:endParaRPr lang="en-US" dirty="0"/>
              </a:p>
              <a:p>
                <a:pPr>
                  <a:buFont typeface="Wingdings" panose="05000000000000000000" pitchFamily="2" charset="2"/>
                  <a:buChar char="Ø"/>
                </a:pPr>
                <a:r>
                  <a:rPr lang="en-US" dirty="0" smtClean="0"/>
                  <a:t>The real </a:t>
                </a:r>
                <a:r>
                  <a:rPr lang="en-US" dirty="0"/>
                  <a:t>exchange rate </a:t>
                </a:r>
                <a:r>
                  <a:rPr lang="en-US" dirty="0" smtClean="0"/>
                  <a:t>is </a:t>
                </a:r>
                <a:r>
                  <a:rPr lang="en-US" dirty="0"/>
                  <a:t>always constant and equal to 1. </a:t>
                </a:r>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94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en-US" dirty="0" smtClean="0"/>
              <a:t>The Purchasing Power Parity</a:t>
            </a:r>
            <a:endParaRPr lang="en-US" dirty="0"/>
          </a:p>
        </p:txBody>
      </p:sp>
    </p:spTree>
    <p:extLst>
      <p:ext uri="{BB962C8B-B14F-4D97-AF65-F5344CB8AC3E}">
        <p14:creationId xmlns:p14="http://schemas.microsoft.com/office/powerpoint/2010/main" val="824634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a:t>The PPP </a:t>
                </a:r>
                <a:r>
                  <a:rPr lang="en-US" dirty="0" smtClean="0"/>
                  <a:t>is </a:t>
                </a:r>
                <a:r>
                  <a:rPr lang="en-US" dirty="0"/>
                  <a:t>based on very strong </a:t>
                </a:r>
                <a:r>
                  <a:rPr lang="en-US" dirty="0" smtClean="0"/>
                  <a:t>hypotheses. </a:t>
                </a:r>
              </a:p>
              <a:p>
                <a:endParaRPr lang="en-US" dirty="0" smtClean="0"/>
              </a:p>
              <a:p>
                <a:r>
                  <a:rPr lang="en-US" dirty="0" smtClean="0"/>
                  <a:t>PPP is </a:t>
                </a:r>
                <a:r>
                  <a:rPr lang="en-US" dirty="0"/>
                  <a:t>frequently violated: prices are not equal between </a:t>
                </a:r>
                <a:r>
                  <a:rPr lang="en-US" dirty="0" smtClean="0"/>
                  <a:t>countries.</a:t>
                </a:r>
                <a:endParaRPr lang="en-US" dirty="0"/>
              </a:p>
              <a:p>
                <a:pPr lvl="1"/>
                <a:r>
                  <a:rPr lang="en-US" dirty="0" smtClean="0"/>
                  <a:t>One reason: transportation costs and trade barriers</a:t>
                </a:r>
              </a:p>
              <a:p>
                <a:endParaRPr lang="en-US" dirty="0" smtClean="0"/>
              </a:p>
              <a:p>
                <a:r>
                  <a:rPr lang="en-US" dirty="0" smtClean="0"/>
                  <a:t>With </a:t>
                </a:r>
                <a:r>
                  <a:rPr lang="en-US" dirty="0"/>
                  <a:t>costs associated with international trade, there can be a difference in </a:t>
                </a:r>
                <a:r>
                  <a:rPr lang="en-US" dirty="0" smtClean="0"/>
                  <a:t>prices, not </a:t>
                </a:r>
                <a:r>
                  <a:rPr lang="en-US" dirty="0"/>
                  <a:t>higher than transportation </a:t>
                </a:r>
                <a:r>
                  <a:rPr lang="en-US" dirty="0" smtClean="0"/>
                  <a:t>costs, as in: </a:t>
                </a:r>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𝜏</m:t>
                          </m:r>
                        </m:den>
                      </m:f>
                      <m:r>
                        <a:rPr lang="en-US" i="1">
                          <a:latin typeface="Cambria Math" panose="02040503050406030204" pitchFamily="18" charset="0"/>
                        </a:rPr>
                        <m:t>≤</m:t>
                      </m:r>
                      <m:f>
                        <m:fPr>
                          <m:ctrlPr>
                            <a:rPr lang="en-US" i="1">
                              <a:latin typeface="Cambria Math"/>
                            </a:rPr>
                          </m:ctrlPr>
                        </m:fPr>
                        <m:num>
                          <m:r>
                            <m:rPr>
                              <m:sty m:val="p"/>
                            </m:rPr>
                            <a:rPr lang="en-US">
                              <a:latin typeface="Cambria Math" panose="02040503050406030204" pitchFamily="18" charset="0"/>
                            </a:rPr>
                            <m:t>S</m:t>
                          </m:r>
                          <m:sSubSup>
                            <m:sSubSupPr>
                              <m:ctrlPr>
                                <a:rPr lang="en-US" i="1">
                                  <a:latin typeface="Cambria Math"/>
                                </a:rPr>
                              </m:ctrlPr>
                            </m:sSubSupPr>
                            <m:e>
                              <m:r>
                                <a:rPr lang="en-US" i="1">
                                  <a:latin typeface="Cambria Math" panose="02040503050406030204" pitchFamily="18" charset="0"/>
                                </a:rPr>
                                <m:t>𝑃</m:t>
                              </m:r>
                            </m:e>
                            <m:sub>
                              <m:r>
                                <a:rPr lang="en-US" i="1">
                                  <a:latin typeface="Cambria Math" panose="02040503050406030204" pitchFamily="18" charset="0"/>
                                </a:rPr>
                                <m:t>𝑏</m:t>
                              </m:r>
                            </m:sub>
                            <m:sup>
                              <m:r>
                                <a:rPr lang="en-US" i="1">
                                  <a:latin typeface="Cambria Math" panose="02040503050406030204" pitchFamily="18" charset="0"/>
                                </a:rPr>
                                <m:t>∗</m:t>
                              </m:r>
                            </m:sup>
                          </m:sSubSup>
                        </m:num>
                        <m:den>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𝑏</m:t>
                              </m:r>
                            </m:sub>
                          </m:sSub>
                        </m:den>
                      </m:f>
                      <m:r>
                        <a:rPr lang="en-US" i="1">
                          <a:latin typeface="Cambria Math" panose="02040503050406030204" pitchFamily="18" charset="0"/>
                        </a:rPr>
                        <m:t>≤1+</m:t>
                      </m:r>
                      <m:r>
                        <a:rPr lang="en-US" i="1">
                          <a:latin typeface="Cambria Math" panose="02040503050406030204" pitchFamily="18" charset="0"/>
                        </a:rPr>
                        <m:t>𝜏</m:t>
                      </m:r>
                      <m:r>
                        <a:rPr lang="en-US" i="1">
                          <a:latin typeface="Cambria Math" panose="02040503050406030204" pitchFamily="18" charset="0"/>
                        </a:rPr>
                        <m:t>,</m:t>
                      </m:r>
                    </m:oMath>
                  </m:oMathPara>
                </a14:m>
                <a:endParaRPr lang="en-US" dirty="0" smtClean="0"/>
              </a:p>
              <a:p>
                <a:endParaRPr lang="en-US" dirty="0"/>
              </a:p>
              <a:p>
                <a:pPr lvl="1"/>
                <a:r>
                  <a:rPr lang="en-US" dirty="0" smtClean="0"/>
                  <a:t>and the RER:</a:t>
                </a:r>
                <a:endParaRPr lang="en-US" i="1" dirty="0" smtClean="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𝜏</m:t>
                          </m:r>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𝑄</m:t>
                          </m:r>
                        </m:e>
                        <m:sup>
                          <m:r>
                            <a:rPr lang="en-US" i="1">
                              <a:latin typeface="Cambria Math" panose="02040503050406030204" pitchFamily="18" charset="0"/>
                            </a:rPr>
                            <m:t>𝐹</m:t>
                          </m:r>
                        </m:sup>
                      </m:sSup>
                      <m:r>
                        <a:rPr lang="en-US" i="1">
                          <a:latin typeface="Cambria Math" panose="02040503050406030204" pitchFamily="18" charset="0"/>
                        </a:rPr>
                        <m:t>≤1+</m:t>
                      </m:r>
                      <m:r>
                        <a:rPr lang="en-US" i="1">
                          <a:latin typeface="Cambria Math" panose="02040503050406030204" pitchFamily="18" charset="0"/>
                        </a:rPr>
                        <m:t>𝜏</m:t>
                      </m:r>
                    </m:oMath>
                  </m:oMathPara>
                </a14:m>
                <a:endParaRPr lang="en-US" dirty="0" smtClean="0"/>
              </a:p>
              <a:p>
                <a:pPr marL="45720" indent="0">
                  <a:buNone/>
                </a:pPr>
                <a:endParaRPr lang="en-US" dirty="0" smtClean="0"/>
              </a:p>
              <a:p>
                <a:pPr marL="45720" indent="0">
                  <a:buNone/>
                </a:pPr>
                <a:endParaRPr lang="en-US" dirty="0"/>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18</a:t>
            </a:fld>
            <a:endParaRPr lang="pt-BR"/>
          </a:p>
        </p:txBody>
      </p:sp>
      <p:sp>
        <p:nvSpPr>
          <p:cNvPr id="4" name="Titre 3"/>
          <p:cNvSpPr>
            <a:spLocks noGrp="1"/>
          </p:cNvSpPr>
          <p:nvPr>
            <p:ph type="title"/>
          </p:nvPr>
        </p:nvSpPr>
        <p:spPr/>
        <p:txBody>
          <a:bodyPr/>
          <a:lstStyle/>
          <a:p>
            <a:r>
              <a:rPr lang="en-US" dirty="0" smtClean="0"/>
              <a:t>PPP: transportation costs</a:t>
            </a:r>
            <a:endParaRPr lang="en-US" dirty="0"/>
          </a:p>
        </p:txBody>
      </p:sp>
    </p:spTree>
    <p:extLst>
      <p:ext uri="{BB962C8B-B14F-4D97-AF65-F5344CB8AC3E}">
        <p14:creationId xmlns:p14="http://schemas.microsoft.com/office/powerpoint/2010/main" val="292529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a:t>There are goods that simply cannot be </a:t>
            </a:r>
            <a:r>
              <a:rPr lang="en-US" dirty="0" smtClean="0"/>
              <a:t>transported (example: Land)</a:t>
            </a:r>
          </a:p>
          <a:p>
            <a:endParaRPr lang="en-US" dirty="0" smtClean="0"/>
          </a:p>
          <a:p>
            <a:r>
              <a:rPr lang="en-US" dirty="0" smtClean="0"/>
              <a:t>There </a:t>
            </a:r>
            <a:r>
              <a:rPr lang="en-US" dirty="0"/>
              <a:t>are other goods for which transportation costs are so high in relation to price that they are not worth </a:t>
            </a:r>
            <a:r>
              <a:rPr lang="en-US" dirty="0" smtClean="0"/>
              <a:t>transporting (example: haircut)</a:t>
            </a:r>
          </a:p>
          <a:p>
            <a:endParaRPr lang="en-US" dirty="0" smtClean="0"/>
          </a:p>
          <a:p>
            <a:r>
              <a:rPr lang="en-US" dirty="0" smtClean="0"/>
              <a:t>These </a:t>
            </a:r>
            <a:r>
              <a:rPr lang="en-US" dirty="0"/>
              <a:t>goods are referred to as </a:t>
            </a:r>
            <a:r>
              <a:rPr lang="en-US" b="1" dirty="0"/>
              <a:t>non-tradable</a:t>
            </a:r>
            <a:r>
              <a:rPr lang="en-US" dirty="0"/>
              <a:t>. </a:t>
            </a:r>
            <a:endParaRPr lang="en-US" dirty="0" smtClean="0"/>
          </a:p>
          <a:p>
            <a:endParaRPr lang="en-US" dirty="0"/>
          </a:p>
          <a:p>
            <a:r>
              <a:rPr lang="en-US" dirty="0" smtClean="0"/>
              <a:t>There </a:t>
            </a:r>
            <a:r>
              <a:rPr lang="en-US" dirty="0"/>
              <a:t>is no limit for price differences in non-tradable goods between </a:t>
            </a:r>
            <a:r>
              <a:rPr lang="en-US" dirty="0" smtClean="0"/>
              <a:t>countries. </a:t>
            </a:r>
          </a:p>
          <a:p>
            <a:endParaRPr lang="en-US" dirty="0"/>
          </a:p>
          <a:p>
            <a:r>
              <a:rPr lang="en-US" dirty="0" smtClean="0"/>
              <a:t>The </a:t>
            </a:r>
            <a:r>
              <a:rPr lang="en-US" dirty="0"/>
              <a:t>fact that the goods baskets contain </a:t>
            </a:r>
            <a:r>
              <a:rPr lang="en-US" dirty="0" smtClean="0"/>
              <a:t>non-</a:t>
            </a:r>
            <a:r>
              <a:rPr lang="en-US" dirty="0" err="1" smtClean="0"/>
              <a:t>tradables</a:t>
            </a:r>
            <a:r>
              <a:rPr lang="en-US" dirty="0" smtClean="0"/>
              <a:t> could </a:t>
            </a:r>
            <a:r>
              <a:rPr lang="en-US" dirty="0"/>
              <a:t>be a reason for the PPP not being valid.</a:t>
            </a:r>
          </a:p>
          <a:p>
            <a:endParaRPr lang="en-US" dirty="0" smtClean="0"/>
          </a:p>
          <a:p>
            <a:endParaRPr lang="en-US" dirty="0" smtClean="0"/>
          </a:p>
          <a:p>
            <a:endParaRPr lang="en-US" dirty="0" smtClean="0"/>
          </a:p>
          <a:p>
            <a:pPr marL="45720" indent="0">
              <a:buNone/>
            </a:pPr>
            <a:endParaRPr lang="en-US" dirty="0" smtClean="0"/>
          </a:p>
          <a:p>
            <a:pPr marL="45720" indent="0">
              <a:buNone/>
            </a:pPr>
            <a:endParaRPr lang="en-US" dirty="0"/>
          </a:p>
          <a:p>
            <a:pPr marL="45720" indent="0">
              <a:buNone/>
            </a:pP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19</a:t>
            </a:fld>
            <a:endParaRPr lang="pt-BR"/>
          </a:p>
        </p:txBody>
      </p:sp>
      <p:sp>
        <p:nvSpPr>
          <p:cNvPr id="4" name="Titre 3"/>
          <p:cNvSpPr>
            <a:spLocks noGrp="1"/>
          </p:cNvSpPr>
          <p:nvPr>
            <p:ph type="title"/>
          </p:nvPr>
        </p:nvSpPr>
        <p:spPr/>
        <p:txBody>
          <a:bodyPr/>
          <a:lstStyle/>
          <a:p>
            <a:r>
              <a:rPr lang="en-US" dirty="0"/>
              <a:t>PPP</a:t>
            </a:r>
            <a:r>
              <a:rPr lang="en-US" dirty="0" smtClean="0"/>
              <a:t>: Non-</a:t>
            </a:r>
            <a:r>
              <a:rPr lang="en-US" dirty="0" err="1" smtClean="0"/>
              <a:t>Tradables</a:t>
            </a:r>
            <a:endParaRPr lang="en-US" dirty="0"/>
          </a:p>
        </p:txBody>
      </p:sp>
    </p:spTree>
    <p:extLst>
      <p:ext uri="{BB962C8B-B14F-4D97-AF65-F5344CB8AC3E}">
        <p14:creationId xmlns:p14="http://schemas.microsoft.com/office/powerpoint/2010/main" val="3031284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r>
              <a:rPr lang="pt-BR" dirty="0"/>
              <a:t>Cristina Terra</a:t>
            </a:r>
          </a:p>
          <a:p>
            <a:endParaRPr lang="fr-FR" dirty="0"/>
          </a:p>
        </p:txBody>
      </p:sp>
      <p:sp>
        <p:nvSpPr>
          <p:cNvPr id="3" name="Espace réservé du numéro de diapositive 2"/>
          <p:cNvSpPr>
            <a:spLocks noGrp="1"/>
          </p:cNvSpPr>
          <p:nvPr>
            <p:ph type="sldNum" sz="quarter" idx="11"/>
          </p:nvPr>
        </p:nvSpPr>
        <p:spPr/>
        <p:txBody>
          <a:bodyPr/>
          <a:lstStyle/>
          <a:p>
            <a:fld id="{D2D54FD4-E6A3-4A1F-8C5C-1619D1E75EAA}" type="slidenum">
              <a:rPr lang="pt-BR" smtClean="0"/>
              <a:t>2</a:t>
            </a:fld>
            <a:endParaRPr lang="pt-BR"/>
          </a:p>
        </p:txBody>
      </p:sp>
      <p:sp>
        <p:nvSpPr>
          <p:cNvPr id="5" name="Titre 4"/>
          <p:cNvSpPr>
            <a:spLocks noGrp="1"/>
          </p:cNvSpPr>
          <p:nvPr>
            <p:ph type="title"/>
          </p:nvPr>
        </p:nvSpPr>
        <p:spPr/>
        <p:txBody>
          <a:bodyPr/>
          <a:lstStyle/>
          <a:p>
            <a:r>
              <a:rPr lang="pt-BR" sz="3600" dirty="0" err="1" smtClean="0"/>
              <a:t>Chapter</a:t>
            </a:r>
            <a:r>
              <a:rPr lang="pt-BR" sz="3600" dirty="0" smtClean="0"/>
              <a:t> 3</a:t>
            </a:r>
            <a:br>
              <a:rPr lang="pt-BR" sz="3600" dirty="0" smtClean="0"/>
            </a:br>
            <a:r>
              <a:rPr lang="en-US" sz="3600" dirty="0"/>
              <a:t>The </a:t>
            </a:r>
            <a:r>
              <a:rPr lang="en-US" sz="3600" dirty="0" smtClean="0"/>
              <a:t>Foreign Exchange </a:t>
            </a:r>
            <a:r>
              <a:rPr lang="en-US" sz="3600" dirty="0"/>
              <a:t>Market</a:t>
            </a:r>
            <a:endParaRPr lang="fr-FR" sz="3600" dirty="0"/>
          </a:p>
        </p:txBody>
      </p:sp>
    </p:spTree>
    <p:extLst>
      <p:ext uri="{BB962C8B-B14F-4D97-AF65-F5344CB8AC3E}">
        <p14:creationId xmlns:p14="http://schemas.microsoft.com/office/powerpoint/2010/main" val="351870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There are also </a:t>
            </a:r>
            <a:r>
              <a:rPr lang="en-US" b="1" dirty="0"/>
              <a:t>differentiated goods</a:t>
            </a:r>
            <a:r>
              <a:rPr lang="en-US" dirty="0"/>
              <a:t>. </a:t>
            </a:r>
            <a:endParaRPr lang="en-US" dirty="0" smtClean="0"/>
          </a:p>
          <a:p>
            <a:endParaRPr lang="en-US" dirty="0" smtClean="0"/>
          </a:p>
          <a:p>
            <a:r>
              <a:rPr lang="en-US" dirty="0" smtClean="0"/>
              <a:t>These </a:t>
            </a:r>
            <a:r>
              <a:rPr lang="en-US" dirty="0"/>
              <a:t>are goods that are substitutable between themselves – all automobiles have the same function – but that are not perfect substitutes being that automobiles manufactured by different companies have their own characteristics. </a:t>
            </a:r>
            <a:endParaRPr lang="en-US" dirty="0" smtClean="0"/>
          </a:p>
          <a:p>
            <a:endParaRPr lang="en-US" dirty="0" smtClean="0"/>
          </a:p>
          <a:p>
            <a:r>
              <a:rPr lang="en-US" dirty="0" smtClean="0"/>
              <a:t>Due </a:t>
            </a:r>
            <a:r>
              <a:rPr lang="en-US" dirty="0"/>
              <a:t>to this, the price of these goods can be different, and this difference affects their relative demand. </a:t>
            </a:r>
            <a:endParaRPr lang="en-US" dirty="0" smtClean="0"/>
          </a:p>
          <a:p>
            <a:endParaRPr lang="en-US" dirty="0" smtClean="0"/>
          </a:p>
          <a:p>
            <a:r>
              <a:rPr lang="en-US" dirty="0" smtClean="0"/>
              <a:t>The </a:t>
            </a:r>
            <a:r>
              <a:rPr lang="en-US" dirty="0"/>
              <a:t>existence of differentiated goods could be another reason for the non-validity of the </a:t>
            </a:r>
            <a:r>
              <a:rPr lang="en-US" dirty="0" smtClean="0"/>
              <a:t>PPP, </a:t>
            </a:r>
            <a:r>
              <a:rPr lang="en-US" dirty="0"/>
              <a:t>even for tradable goods.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20</a:t>
            </a:fld>
            <a:endParaRPr lang="pt-BR"/>
          </a:p>
        </p:txBody>
      </p:sp>
      <p:sp>
        <p:nvSpPr>
          <p:cNvPr id="4" name="Titre 3"/>
          <p:cNvSpPr>
            <a:spLocks noGrp="1"/>
          </p:cNvSpPr>
          <p:nvPr>
            <p:ph type="title"/>
          </p:nvPr>
        </p:nvSpPr>
        <p:spPr/>
        <p:txBody>
          <a:bodyPr/>
          <a:lstStyle/>
          <a:p>
            <a:r>
              <a:rPr lang="en-US" dirty="0"/>
              <a:t>PPP</a:t>
            </a:r>
            <a:r>
              <a:rPr lang="en-US" dirty="0" smtClean="0"/>
              <a:t>: Differentiated Goods</a:t>
            </a:r>
            <a:endParaRPr lang="en-US" dirty="0"/>
          </a:p>
        </p:txBody>
      </p:sp>
    </p:spTree>
    <p:extLst>
      <p:ext uri="{BB962C8B-B14F-4D97-AF65-F5344CB8AC3E}">
        <p14:creationId xmlns:p14="http://schemas.microsoft.com/office/powerpoint/2010/main" val="1291092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smtClean="0"/>
              <a:t>The </a:t>
            </a:r>
            <a:r>
              <a:rPr lang="en-US" dirty="0"/>
              <a:t>price indexes used in empirical work are not always computed the same in different countries. </a:t>
            </a:r>
            <a:endParaRPr lang="en-US" dirty="0" smtClean="0"/>
          </a:p>
          <a:p>
            <a:endParaRPr lang="en-US" dirty="0"/>
          </a:p>
          <a:p>
            <a:r>
              <a:rPr lang="en-US" dirty="0" smtClean="0"/>
              <a:t>The </a:t>
            </a:r>
            <a:r>
              <a:rPr lang="en-US" dirty="0"/>
              <a:t>consumer price index, for example, is computed according to the aggregate consumption basket of the country. </a:t>
            </a:r>
            <a:endParaRPr lang="en-US" dirty="0" smtClean="0"/>
          </a:p>
          <a:p>
            <a:endParaRPr lang="en-US" dirty="0"/>
          </a:p>
          <a:p>
            <a:r>
              <a:rPr lang="en-US" dirty="0" smtClean="0"/>
              <a:t>If </a:t>
            </a:r>
            <a:r>
              <a:rPr lang="en-US" dirty="0"/>
              <a:t>goods are consumed in different proportions in different countries, the composition of the index will not be the same. </a:t>
            </a:r>
            <a:endParaRPr lang="en-US" dirty="0" smtClean="0"/>
          </a:p>
          <a:p>
            <a:endParaRPr lang="en-US" dirty="0"/>
          </a:p>
          <a:p>
            <a:r>
              <a:rPr lang="en-US" dirty="0" smtClean="0"/>
              <a:t>The </a:t>
            </a:r>
            <a:r>
              <a:rPr lang="en-US" dirty="0"/>
              <a:t>divergence in relation to the PPP could simply refer to the fact that the comparison is being made between very different baskets of goods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21</a:t>
            </a:fld>
            <a:endParaRPr lang="pt-BR"/>
          </a:p>
        </p:txBody>
      </p:sp>
      <p:sp>
        <p:nvSpPr>
          <p:cNvPr id="4" name="Titre 3"/>
          <p:cNvSpPr>
            <a:spLocks noGrp="1"/>
          </p:cNvSpPr>
          <p:nvPr>
            <p:ph type="title"/>
          </p:nvPr>
        </p:nvSpPr>
        <p:spPr/>
        <p:txBody>
          <a:bodyPr/>
          <a:lstStyle/>
          <a:p>
            <a:r>
              <a:rPr lang="en-US" dirty="0" smtClean="0"/>
              <a:t>PPP: Differences in Preferences</a:t>
            </a:r>
            <a:endParaRPr lang="en-US" dirty="0"/>
          </a:p>
        </p:txBody>
      </p:sp>
    </p:spTree>
    <p:extLst>
      <p:ext uri="{BB962C8B-B14F-4D97-AF65-F5344CB8AC3E}">
        <p14:creationId xmlns:p14="http://schemas.microsoft.com/office/powerpoint/2010/main" val="3993738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Even if </a:t>
            </a:r>
            <a:r>
              <a:rPr lang="en-US" dirty="0" smtClean="0"/>
              <a:t>not </a:t>
            </a:r>
            <a:r>
              <a:rPr lang="en-US" dirty="0"/>
              <a:t>equal to 1, </a:t>
            </a:r>
            <a:r>
              <a:rPr lang="en-US" dirty="0" smtClean="0"/>
              <a:t>the RER should </a:t>
            </a:r>
            <a:r>
              <a:rPr lang="en-US" dirty="0"/>
              <a:t>be at a level compatible with equilibrium in the economy. </a:t>
            </a:r>
            <a:endParaRPr lang="en-US" dirty="0" smtClean="0"/>
          </a:p>
          <a:p>
            <a:endParaRPr lang="en-US" dirty="0" smtClean="0"/>
          </a:p>
          <a:p>
            <a:r>
              <a:rPr lang="en-US" dirty="0" smtClean="0"/>
              <a:t>Each RER </a:t>
            </a:r>
            <a:r>
              <a:rPr lang="en-US" dirty="0"/>
              <a:t>level </a:t>
            </a:r>
            <a:r>
              <a:rPr lang="en-US" dirty="0" smtClean="0"/>
              <a:t>is </a:t>
            </a:r>
            <a:r>
              <a:rPr lang="en-US" dirty="0"/>
              <a:t>associated to a trade balance value. </a:t>
            </a:r>
            <a:endParaRPr lang="en-US" dirty="0" smtClean="0"/>
          </a:p>
          <a:p>
            <a:endParaRPr lang="en-US" dirty="0" smtClean="0"/>
          </a:p>
          <a:p>
            <a:r>
              <a:rPr lang="en-US" dirty="0" smtClean="0"/>
              <a:t>The </a:t>
            </a:r>
            <a:r>
              <a:rPr lang="en-US" dirty="0"/>
              <a:t>equilibrium </a:t>
            </a:r>
            <a:r>
              <a:rPr lang="en-US" dirty="0" smtClean="0"/>
              <a:t>RER depends </a:t>
            </a:r>
            <a:r>
              <a:rPr lang="en-US" dirty="0"/>
              <a:t>on variables that affect the equilibrium level of the current account or that affect the relationship between the real exchange rate and the current </a:t>
            </a:r>
            <a:r>
              <a:rPr lang="en-US" dirty="0" smtClean="0"/>
              <a:t>account:</a:t>
            </a:r>
            <a:endParaRPr lang="en-US" dirty="0"/>
          </a:p>
          <a:p>
            <a:pPr lvl="1"/>
            <a:r>
              <a:rPr lang="en-US" dirty="0" smtClean="0"/>
              <a:t>the productivity in tradable </a:t>
            </a:r>
            <a:r>
              <a:rPr lang="en-US" dirty="0"/>
              <a:t>and non-tradable sectors, the terms of trade, government expenditure, the level of indebtedness of a country, among others.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22</a:t>
            </a:fld>
            <a:endParaRPr lang="pt-BR"/>
          </a:p>
        </p:txBody>
      </p:sp>
      <p:sp>
        <p:nvSpPr>
          <p:cNvPr id="4" name="Titre 3"/>
          <p:cNvSpPr>
            <a:spLocks noGrp="1"/>
          </p:cNvSpPr>
          <p:nvPr>
            <p:ph type="title"/>
          </p:nvPr>
        </p:nvSpPr>
        <p:spPr/>
        <p:txBody>
          <a:bodyPr/>
          <a:lstStyle/>
          <a:p>
            <a:r>
              <a:rPr lang="en-US" dirty="0" smtClean="0"/>
              <a:t>PPP and RER</a:t>
            </a:r>
            <a:endParaRPr lang="en-US" dirty="0"/>
          </a:p>
        </p:txBody>
      </p:sp>
    </p:spTree>
    <p:extLst>
      <p:ext uri="{BB962C8B-B14F-4D97-AF65-F5344CB8AC3E}">
        <p14:creationId xmlns:p14="http://schemas.microsoft.com/office/powerpoint/2010/main" val="1857729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When the real exchange rate is at its equilibrium level, and the variables that determine this level do not vary, the </a:t>
                </a:r>
                <a:r>
                  <a:rPr lang="en-US" b="1" dirty="0"/>
                  <a:t>relative purchasing power parity </a:t>
                </a:r>
                <a:r>
                  <a:rPr lang="en-US" dirty="0"/>
                  <a:t>(Relative PPP) should hold </a:t>
                </a:r>
                <a:r>
                  <a:rPr lang="en-US" dirty="0" smtClean="0"/>
                  <a:t>true:</a:t>
                </a:r>
              </a:p>
              <a:p>
                <a:endParaRPr lang="en-US" dirty="0"/>
              </a:p>
              <a:p>
                <a:pPr marL="4572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panose="02040503050406030204" pitchFamily="18" charset="0"/>
                            </a:rPr>
                            <m:t>𝑠</m:t>
                          </m:r>
                        </m:e>
                      </m:acc>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𝑡</m:t>
                          </m:r>
                        </m:e>
                      </m:d>
                    </m:oMath>
                  </m:oMathPara>
                </a14:m>
                <a:endParaRPr lang="en-US" dirty="0"/>
              </a:p>
              <a:p>
                <a:pPr lvl="1"/>
                <a:endParaRPr lang="en-US" dirty="0" smtClean="0"/>
              </a:p>
              <a:p>
                <a:pPr lvl="1"/>
                <a:r>
                  <a:rPr lang="en-US" dirty="0" smtClean="0"/>
                  <a:t>where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𝑠</m:t>
                        </m:r>
                      </m:e>
                    </m:acc>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𝑑</m:t>
                        </m:r>
                        <m:r>
                          <m:rPr>
                            <m:nor/>
                          </m:rPr>
                          <a:rPr lang="en-US"/>
                          <m:t>lnS</m:t>
                        </m:r>
                        <m:d>
                          <m:dPr>
                            <m:ctrlPr>
                              <a:rPr lang="en-US" i="1">
                                <a:latin typeface="Cambria Math"/>
                              </a:rPr>
                            </m:ctrlPr>
                          </m:dPr>
                          <m:e>
                            <m:r>
                              <a:rPr lang="en-US" i="1">
                                <a:latin typeface="Cambria Math" panose="02040503050406030204" pitchFamily="18" charset="0"/>
                              </a:rPr>
                              <m:t>𝑡</m:t>
                            </m:r>
                          </m:e>
                        </m:d>
                      </m:num>
                      <m:den>
                        <m:r>
                          <a:rPr lang="en-US" i="1">
                            <a:latin typeface="Cambria Math" panose="02040503050406030204" pitchFamily="18" charset="0"/>
                          </a:rPr>
                          <m:t>𝑑𝑡</m:t>
                        </m:r>
                      </m:den>
                    </m:f>
                    <m:r>
                      <a:rPr lang="en-US" i="1">
                        <a:latin typeface="Cambria Math" panose="02040503050406030204" pitchFamily="18" charset="0"/>
                      </a:rPr>
                      <m:t>=</m:t>
                    </m:r>
                    <m:f>
                      <m:fPr>
                        <m:ctrlPr>
                          <a:rPr lang="en-US" i="1">
                            <a:latin typeface="Cambria Math"/>
                          </a:rPr>
                        </m:ctrlPr>
                      </m:fPr>
                      <m:num>
                        <m:f>
                          <m:fPr>
                            <m:type m:val="lin"/>
                            <m:ctrlPr>
                              <a:rPr lang="en-US" i="1">
                                <a:latin typeface="Cambria Math"/>
                              </a:rPr>
                            </m:ctrlPr>
                          </m:fPr>
                          <m:num>
                            <m:r>
                              <a:rPr lang="en-US" i="1">
                                <a:latin typeface="Cambria Math" panose="02040503050406030204" pitchFamily="18" charset="0"/>
                              </a:rPr>
                              <m:t>𝑑</m:t>
                            </m:r>
                            <m:r>
                              <m:rPr>
                                <m:nor/>
                              </m:rPr>
                              <a:rPr lang="en-US"/>
                              <m:t>S</m:t>
                            </m:r>
                            <m:d>
                              <m:dPr>
                                <m:ctrlPr>
                                  <a:rPr lang="en-US" i="1">
                                    <a:latin typeface="Cambria Math"/>
                                  </a:rPr>
                                </m:ctrlPr>
                              </m:dPr>
                              <m:e>
                                <m:r>
                                  <a:rPr lang="en-US" i="1">
                                    <a:latin typeface="Cambria Math" panose="02040503050406030204" pitchFamily="18" charset="0"/>
                                  </a:rPr>
                                  <m:t>𝑡</m:t>
                                </m:r>
                              </m:e>
                            </m:d>
                          </m:num>
                          <m:den>
                            <m:r>
                              <a:rPr lang="en-US" i="1">
                                <a:latin typeface="Cambria Math" panose="02040503050406030204" pitchFamily="18" charset="0"/>
                              </a:rPr>
                              <m:t>𝑑𝑡</m:t>
                            </m:r>
                          </m:den>
                        </m:f>
                      </m:num>
                      <m:den>
                        <m:r>
                          <m:rPr>
                            <m:nor/>
                          </m:rPr>
                          <a:rPr lang="en-US"/>
                          <m:t>S</m:t>
                        </m:r>
                        <m:d>
                          <m:dPr>
                            <m:ctrlPr>
                              <a:rPr lang="en-US" i="1">
                                <a:latin typeface="Cambria Math"/>
                              </a:rPr>
                            </m:ctrlPr>
                          </m:dPr>
                          <m:e>
                            <m:r>
                              <a:rPr lang="en-US" i="1">
                                <a:latin typeface="Cambria Math" panose="02040503050406030204" pitchFamily="18" charset="0"/>
                              </a:rPr>
                              <m:t>𝑡</m:t>
                            </m:r>
                          </m:e>
                        </m:d>
                      </m:den>
                    </m:f>
                  </m:oMath>
                </a14:m>
                <a:r>
                  <a:rPr lang="en-US" dirty="0"/>
                  <a:t> </a:t>
                </a:r>
                <a:r>
                  <a:rPr lang="en-US" dirty="0" smtClean="0"/>
                  <a:t>, </a:t>
                </a:r>
                <a14:m>
                  <m:oMath xmlns:m="http://schemas.openxmlformats.org/officeDocument/2006/math">
                    <m:r>
                      <a:rPr lang="en-US" i="1">
                        <a:latin typeface="Cambria Math" panose="02040503050406030204" pitchFamily="18" charset="0"/>
                      </a:rPr>
                      <m:t>𝜋</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a:rPr>
                        </m:ctrlPr>
                      </m:fPr>
                      <m:num>
                        <m:f>
                          <m:fPr>
                            <m:type m:val="lin"/>
                            <m:ctrlPr>
                              <a:rPr lang="en-US" i="1">
                                <a:latin typeface="Cambria Math"/>
                              </a:rPr>
                            </m:ctrlPr>
                          </m:fPr>
                          <m:num>
                            <m:r>
                              <a:rPr lang="en-US" i="1">
                                <a:latin typeface="Cambria Math" panose="02040503050406030204" pitchFamily="18" charset="0"/>
                              </a:rPr>
                              <m:t>𝑑𝑝</m:t>
                            </m:r>
                            <m:d>
                              <m:dPr>
                                <m:ctrlPr>
                                  <a:rPr lang="en-US" i="1">
                                    <a:latin typeface="Cambria Math"/>
                                  </a:rPr>
                                </m:ctrlPr>
                              </m:dPr>
                              <m:e>
                                <m:r>
                                  <a:rPr lang="en-US" i="1">
                                    <a:latin typeface="Cambria Math" panose="02040503050406030204" pitchFamily="18" charset="0"/>
                                  </a:rPr>
                                  <m:t>𝑡</m:t>
                                </m:r>
                              </m:e>
                            </m:d>
                          </m:num>
                          <m:den>
                            <m:r>
                              <a:rPr lang="en-US" i="1">
                                <a:latin typeface="Cambria Math" panose="02040503050406030204" pitchFamily="18" charset="0"/>
                              </a:rPr>
                              <m:t>𝑑𝑡</m:t>
                            </m:r>
                          </m:den>
                        </m:f>
                      </m:num>
                      <m:den>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𝑡</m:t>
                            </m:r>
                          </m:e>
                        </m:d>
                      </m:den>
                    </m:f>
                  </m:oMath>
                </a14:m>
                <a:r>
                  <a:rPr lang="en-US" dirty="0"/>
                  <a:t> and </a:t>
                </a:r>
                <a14:m>
                  <m:oMath xmlns:m="http://schemas.openxmlformats.org/officeDocument/2006/math">
                    <m:sSup>
                      <m:sSupPr>
                        <m:ctrlPr>
                          <a:rPr lang="en-US" i="1">
                            <a:latin typeface="Cambria Math"/>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a:rPr>
                        </m:ctrlPr>
                      </m:fPr>
                      <m:num>
                        <m:f>
                          <m:fPr>
                            <m:type m:val="lin"/>
                            <m:ctrlPr>
                              <a:rPr lang="en-US" i="1">
                                <a:latin typeface="Cambria Math"/>
                              </a:rPr>
                            </m:ctrlPr>
                          </m:fPr>
                          <m:num>
                            <m:r>
                              <a:rPr lang="en-US" i="1">
                                <a:latin typeface="Cambria Math" panose="02040503050406030204" pitchFamily="18" charset="0"/>
                              </a:rPr>
                              <m:t>𝑑</m:t>
                            </m:r>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𝑡</m:t>
                                </m:r>
                              </m:e>
                            </m:d>
                          </m:num>
                          <m:den>
                            <m:r>
                              <a:rPr lang="en-US" i="1">
                                <a:latin typeface="Cambria Math" panose="02040503050406030204" pitchFamily="18" charset="0"/>
                              </a:rPr>
                              <m:t>𝑑𝑡</m:t>
                            </m:r>
                          </m:den>
                        </m:f>
                      </m:num>
                      <m:den>
                        <m:r>
                          <a:rPr lang="en-US" i="1">
                            <a:latin typeface="Cambria Math" panose="02040503050406030204" pitchFamily="18" charset="0"/>
                          </a:rPr>
                          <m:t>𝑝</m:t>
                        </m:r>
                        <m:d>
                          <m:dPr>
                            <m:ctrlPr>
                              <a:rPr lang="en-US" i="1">
                                <a:latin typeface="Cambria Math"/>
                              </a:rPr>
                            </m:ctrlPr>
                          </m:dPr>
                          <m:e>
                            <m:r>
                              <a:rPr lang="en-US" i="1">
                                <a:latin typeface="Cambria Math" panose="02040503050406030204" pitchFamily="18" charset="0"/>
                              </a:rPr>
                              <m:t>𝑡</m:t>
                            </m:r>
                          </m:e>
                        </m:d>
                      </m:den>
                    </m:f>
                  </m:oMath>
                </a14:m>
                <a:r>
                  <a:rPr lang="en-US" dirty="0"/>
                  <a:t>.       </a:t>
                </a:r>
                <a:endParaRPr lang="en-US" dirty="0" smtClean="0"/>
              </a:p>
              <a:p>
                <a:endParaRPr lang="en-US" dirty="0" smtClean="0"/>
              </a:p>
              <a:p>
                <a:r>
                  <a:rPr lang="en-US" dirty="0" smtClean="0"/>
                  <a:t>The </a:t>
                </a:r>
                <a:r>
                  <a:rPr lang="en-US" dirty="0"/>
                  <a:t>relative PPP implies an ever-constant real exchange rate, but not necessarily equal to 1.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152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23</a:t>
            </a:fld>
            <a:endParaRPr lang="pt-BR"/>
          </a:p>
        </p:txBody>
      </p:sp>
      <p:sp>
        <p:nvSpPr>
          <p:cNvPr id="4" name="Titre 3"/>
          <p:cNvSpPr>
            <a:spLocks noGrp="1"/>
          </p:cNvSpPr>
          <p:nvPr>
            <p:ph type="title"/>
          </p:nvPr>
        </p:nvSpPr>
        <p:spPr/>
        <p:txBody>
          <a:bodyPr/>
          <a:lstStyle/>
          <a:p>
            <a:r>
              <a:rPr lang="en-US" dirty="0" smtClean="0"/>
              <a:t>Relative PPP</a:t>
            </a:r>
            <a:endParaRPr lang="en-US" dirty="0"/>
          </a:p>
        </p:txBody>
      </p:sp>
    </p:spTree>
    <p:extLst>
      <p:ext uri="{BB962C8B-B14F-4D97-AF65-F5344CB8AC3E}">
        <p14:creationId xmlns:p14="http://schemas.microsoft.com/office/powerpoint/2010/main" val="2096270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r>
              <a:rPr lang="en-US" dirty="0" smtClean="0"/>
              <a:t>The </a:t>
            </a:r>
            <a:r>
              <a:rPr lang="en-US" dirty="0"/>
              <a:t>Nominal Exchange </a:t>
            </a:r>
            <a:r>
              <a:rPr lang="en-US" dirty="0" smtClean="0"/>
              <a:t>Rate</a:t>
            </a:r>
            <a:endParaRPr lang="en-US" dirty="0"/>
          </a:p>
          <a:p>
            <a:pPr lvl="1"/>
            <a:endParaRPr lang="en-US" dirty="0"/>
          </a:p>
          <a:p>
            <a:r>
              <a:rPr lang="en-US" dirty="0" smtClean="0"/>
              <a:t>The </a:t>
            </a:r>
            <a:r>
              <a:rPr lang="en-US" dirty="0"/>
              <a:t>Goods and Services Market: The Real Exchange </a:t>
            </a:r>
            <a:r>
              <a:rPr lang="en-US" dirty="0" smtClean="0"/>
              <a:t>Rate</a:t>
            </a:r>
            <a:endParaRPr lang="en-US" dirty="0"/>
          </a:p>
          <a:p>
            <a:pPr lvl="1"/>
            <a:endParaRPr lang="en-US" dirty="0"/>
          </a:p>
          <a:p>
            <a:r>
              <a:rPr lang="en-US" dirty="0" smtClean="0">
                <a:solidFill>
                  <a:schemeClr val="accent6">
                    <a:lumMod val="75000"/>
                  </a:schemeClr>
                </a:solidFill>
              </a:rPr>
              <a:t>The </a:t>
            </a:r>
            <a:r>
              <a:rPr lang="en-US" dirty="0">
                <a:solidFill>
                  <a:schemeClr val="accent6">
                    <a:lumMod val="75000"/>
                  </a:schemeClr>
                </a:solidFill>
              </a:rPr>
              <a:t>Assets Market: Interest Rate Parity </a:t>
            </a:r>
            <a:r>
              <a:rPr lang="en-US" dirty="0" smtClean="0">
                <a:solidFill>
                  <a:schemeClr val="accent6">
                    <a:lumMod val="75000"/>
                  </a:schemeClr>
                </a:solidFill>
              </a:rPr>
              <a:t>Conditions</a:t>
            </a:r>
            <a:endParaRPr lang="en-US" dirty="0">
              <a:solidFill>
                <a:schemeClr val="accent6">
                  <a:lumMod val="75000"/>
                </a:schemeClr>
              </a:solidFill>
            </a:endParaRPr>
          </a:p>
          <a:p>
            <a:pPr lvl="1"/>
            <a:r>
              <a:rPr lang="en-US" dirty="0"/>
              <a:t>Carry </a:t>
            </a:r>
            <a:r>
              <a:rPr lang="en-US" dirty="0" smtClean="0"/>
              <a:t>Trade</a:t>
            </a:r>
            <a:endParaRPr lang="en-US" dirty="0"/>
          </a:p>
          <a:p>
            <a:pPr lvl="1"/>
            <a:r>
              <a:rPr lang="en-US" dirty="0" smtClean="0"/>
              <a:t>Covered </a:t>
            </a:r>
            <a:r>
              <a:rPr lang="en-US" dirty="0"/>
              <a:t>Interest Rate </a:t>
            </a:r>
            <a:r>
              <a:rPr lang="en-US" dirty="0" smtClean="0"/>
              <a:t>Parity </a:t>
            </a:r>
          </a:p>
          <a:p>
            <a:pPr lvl="1"/>
            <a:r>
              <a:rPr lang="en-US" dirty="0" smtClean="0"/>
              <a:t>Risk Premium</a:t>
            </a:r>
          </a:p>
          <a:p>
            <a:pPr lvl="1"/>
            <a:r>
              <a:rPr lang="en-US" dirty="0" smtClean="0"/>
              <a:t>Uncovered </a:t>
            </a:r>
            <a:r>
              <a:rPr lang="en-US" dirty="0"/>
              <a:t>Interest Rate </a:t>
            </a:r>
            <a:r>
              <a:rPr lang="en-US" dirty="0" smtClean="0"/>
              <a:t>Parity</a:t>
            </a:r>
          </a:p>
          <a:p>
            <a:pPr lvl="1"/>
            <a:r>
              <a:rPr lang="en-US" dirty="0" smtClean="0"/>
              <a:t>The </a:t>
            </a:r>
            <a:r>
              <a:rPr lang="en-US" dirty="0"/>
              <a:t>Peso Problem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194044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a:bodyPr>
              <a:lstStyle/>
              <a:p>
                <a:r>
                  <a:rPr lang="en-US" dirty="0" smtClean="0"/>
                  <a:t>What if someone is considering buying financial assets?</a:t>
                </a:r>
              </a:p>
              <a:p>
                <a:endParaRPr lang="en-US" dirty="0" smtClean="0"/>
              </a:p>
              <a:p>
                <a:r>
                  <a:rPr lang="en-US" dirty="0" smtClean="0"/>
                  <a:t>Comparing </a:t>
                </a:r>
                <a:r>
                  <a:rPr lang="en-US" dirty="0"/>
                  <a:t>the return of </a:t>
                </a:r>
                <a:r>
                  <a:rPr lang="en-US" dirty="0" smtClean="0"/>
                  <a:t>a German and an American assets </a:t>
                </a:r>
              </a:p>
              <a:p>
                <a:pPr lvl="1"/>
                <a:r>
                  <a:rPr lang="en-US" b="1" dirty="0" smtClean="0"/>
                  <a:t>German asset</a:t>
                </a:r>
                <a:r>
                  <a:rPr lang="en-US" dirty="0" smtClean="0"/>
                  <a:t>: investing </a:t>
                </a:r>
                <a:r>
                  <a:rPr lang="en-US" dirty="0"/>
                  <a:t>€1 </a:t>
                </a:r>
                <a:r>
                  <a:rPr lang="en-US" dirty="0" smtClean="0"/>
                  <a:t>earns </a:t>
                </a:r>
                <a:r>
                  <a:rPr lang="en-US" dirty="0"/>
                  <a:t>€</a:t>
                </a:r>
                <a14:m>
                  <m:oMath xmlns:m="http://schemas.openxmlformats.org/officeDocument/2006/math">
                    <m:d>
                      <m:dPr>
                        <m:ctrlPr>
                          <a:rPr lang="en-US" i="1">
                            <a:latin typeface="Cambria Math"/>
                          </a:rPr>
                        </m:ctrlPr>
                      </m:dPr>
                      <m:e>
                        <m:r>
                          <a:rPr lang="en-US" i="1">
                            <a:latin typeface="Cambria Math" panose="02040503050406030204" pitchFamily="18" charset="0"/>
                          </a:rPr>
                          <m:t>1+</m:t>
                        </m:r>
                        <m:sSub>
                          <m:sSubPr>
                            <m:ctrlPr>
                              <a:rPr lang="en-US" i="1">
                                <a:latin typeface="Cambria Math"/>
                              </a:rPr>
                            </m:ctrlPr>
                          </m:sSubPr>
                          <m:e>
                            <m:r>
                              <m:rPr>
                                <m:nor/>
                              </m:rPr>
                              <a:rPr lang="en-US"/>
                              <m:t>i</m:t>
                            </m:r>
                          </m:e>
                          <m:sub>
                            <m:r>
                              <a:rPr lang="en-US" i="1">
                                <a:latin typeface="Cambria Math" panose="02040503050406030204" pitchFamily="18" charset="0"/>
                              </a:rPr>
                              <m:t>𝑡</m:t>
                            </m:r>
                          </m:sub>
                        </m:sSub>
                      </m:e>
                    </m:d>
                  </m:oMath>
                </a14:m>
                <a:r>
                  <a:rPr lang="en-US" dirty="0"/>
                  <a:t> for the next period.</a:t>
                </a:r>
              </a:p>
              <a:p>
                <a:pPr lvl="1"/>
                <a:r>
                  <a:rPr lang="en-US" b="1" dirty="0" smtClean="0"/>
                  <a:t>American asset</a:t>
                </a:r>
                <a:r>
                  <a:rPr lang="en-US" dirty="0" smtClean="0"/>
                  <a:t>: with </a:t>
                </a:r>
                <a:r>
                  <a:rPr lang="en-US" dirty="0"/>
                  <a:t>€</a:t>
                </a:r>
                <a:r>
                  <a:rPr lang="en-US" dirty="0" smtClean="0"/>
                  <a:t>1, one buys </a:t>
                </a:r>
                <a:r>
                  <a:rPr lang="en-US" dirty="0"/>
                  <a:t>US$</a:t>
                </a:r>
                <a14:m>
                  <m:oMath xmlns:m="http://schemas.openxmlformats.org/officeDocument/2006/math">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m:rPr>
                                <m:sty m:val="p"/>
                              </m:rPr>
                              <a:rPr lang="en-US" i="0">
                                <a:latin typeface="Cambria Math" panose="02040503050406030204" pitchFamily="18" charset="0"/>
                              </a:rPr>
                              <m:t>S</m:t>
                            </m:r>
                          </m:e>
                          <m:sub>
                            <m:r>
                              <a:rPr lang="en-US" i="1">
                                <a:latin typeface="Cambria Math" panose="02040503050406030204" pitchFamily="18" charset="0"/>
                              </a:rPr>
                              <m:t>𝑡</m:t>
                            </m:r>
                          </m:sub>
                        </m:sSub>
                      </m:den>
                    </m:f>
                  </m:oMath>
                </a14:m>
                <a:r>
                  <a:rPr lang="en-US" dirty="0"/>
                  <a:t> </a:t>
                </a:r>
                <a:r>
                  <a:rPr lang="en-US" dirty="0" smtClean="0"/>
                  <a:t>(</a:t>
                </a:r>
                <a14:m>
                  <m:oMath xmlns:m="http://schemas.openxmlformats.org/officeDocument/2006/math">
                    <m:sSub>
                      <m:sSubPr>
                        <m:ctrlPr>
                          <a:rPr lang="en-US" i="1">
                            <a:latin typeface="Cambria Math"/>
                          </a:rPr>
                        </m:ctrlPr>
                      </m:sSubPr>
                      <m:e>
                        <m:r>
                          <m:rPr>
                            <m:sty m:val="p"/>
                          </m:rPr>
                          <a:rPr lang="en-US" i="0">
                            <a:latin typeface="Cambria Math" panose="02040503050406030204" pitchFamily="18" charset="0"/>
                          </a:rPr>
                          <m:t>S</m:t>
                        </m:r>
                      </m:e>
                      <m:sub>
                        <m:r>
                          <a:rPr lang="en-US" i="1">
                            <a:latin typeface="Cambria Math" panose="02040503050406030204" pitchFamily="18" charset="0"/>
                          </a:rPr>
                          <m:t>𝑡</m:t>
                        </m:r>
                      </m:sub>
                    </m:sSub>
                  </m:oMath>
                </a14:m>
                <a:r>
                  <a:rPr lang="en-US" dirty="0"/>
                  <a:t> </a:t>
                </a:r>
                <a:r>
                  <a:rPr lang="en-US" dirty="0" smtClean="0"/>
                  <a:t>= euro/dollar exchange rate) </a:t>
                </a:r>
              </a:p>
              <a:p>
                <a:pPr lvl="2"/>
                <a:r>
                  <a:rPr lang="en-US" dirty="0" smtClean="0"/>
                  <a:t>The </a:t>
                </a:r>
                <a:r>
                  <a:rPr lang="en-US" dirty="0"/>
                  <a:t>asset yields </a:t>
                </a:r>
                <a:r>
                  <a:rPr lang="en-US" dirty="0" smtClean="0"/>
                  <a:t>the American </a:t>
                </a:r>
                <a:r>
                  <a:rPr lang="en-US" dirty="0"/>
                  <a:t>interest rate</a:t>
                </a:r>
                <a:r>
                  <a:rPr lang="en-US" dirty="0" smtClean="0"/>
                  <a:t> </a:t>
                </a:r>
                <a14:m>
                  <m:oMath xmlns:m="http://schemas.openxmlformats.org/officeDocument/2006/math">
                    <m:sSubSup>
                      <m:sSubSupPr>
                        <m:ctrlPr>
                          <a:rPr lang="en-US" i="1">
                            <a:latin typeface="Cambria Math"/>
                          </a:rPr>
                        </m:ctrlPr>
                      </m:sSubSupPr>
                      <m:e>
                        <m:r>
                          <m:rPr>
                            <m:sty m:val="p"/>
                          </m:rPr>
                          <a:rPr lang="en-US" i="0">
                            <a:latin typeface="Cambria Math" panose="02040503050406030204" pitchFamily="18" charset="0"/>
                          </a:rPr>
                          <m:t>i</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b="0" i="0" smtClean="0">
                        <a:latin typeface="Cambria Math"/>
                      </a:rPr>
                      <m:t>:</m:t>
                    </m:r>
                  </m:oMath>
                </a14:m>
                <a:r>
                  <a:rPr lang="en-US" dirty="0"/>
                  <a:t> </a:t>
                </a:r>
                <a:r>
                  <a:rPr lang="en-US" dirty="0" smtClean="0"/>
                  <a:t>US</a:t>
                </a:r>
                <a:r>
                  <a:rPr lang="en-US" dirty="0"/>
                  <a:t>$</a:t>
                </a:r>
                <a14:m>
                  <m:oMath xmlns:m="http://schemas.openxmlformats.org/officeDocument/2006/math">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m:rPr>
                                <m:sty m:val="p"/>
                              </m:rPr>
                              <a:rPr lang="en-US" i="0">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a:rPr>
                        </m:ctrlPr>
                      </m:dPr>
                      <m:e>
                        <m:r>
                          <a:rPr lang="en-US" i="1">
                            <a:latin typeface="Cambria Math" panose="02040503050406030204" pitchFamily="18" charset="0"/>
                          </a:rPr>
                          <m:t>1+</m:t>
                        </m:r>
                        <m:sSubSup>
                          <m:sSubSupPr>
                            <m:ctrlPr>
                              <a:rPr lang="en-US" i="1">
                                <a:latin typeface="Cambria Math"/>
                              </a:rPr>
                            </m:ctrlPr>
                          </m:sSubSupPr>
                          <m:e>
                            <m:r>
                              <m:rPr>
                                <m:sty m:val="p"/>
                              </m:rPr>
                              <a:rPr lang="en-US" i="0">
                                <a:latin typeface="Cambria Math" panose="02040503050406030204" pitchFamily="18" charset="0"/>
                              </a:rPr>
                              <m:t>i</m:t>
                            </m:r>
                          </m:e>
                          <m:sub>
                            <m:r>
                              <a:rPr lang="en-US" i="1">
                                <a:latin typeface="Cambria Math" panose="02040503050406030204" pitchFamily="18" charset="0"/>
                              </a:rPr>
                              <m:t>𝑡</m:t>
                            </m:r>
                          </m:sub>
                          <m:sup>
                            <m:r>
                              <a:rPr lang="en-US" i="1">
                                <a:latin typeface="Cambria Math" panose="02040503050406030204" pitchFamily="18" charset="0"/>
                              </a:rPr>
                              <m:t>∗</m:t>
                            </m:r>
                          </m:sup>
                        </m:sSubSup>
                      </m:e>
                    </m:d>
                  </m:oMath>
                </a14:m>
                <a:r>
                  <a:rPr lang="en-US" dirty="0"/>
                  <a:t>. </a:t>
                </a:r>
                <a:endParaRPr lang="en-US" dirty="0" smtClean="0"/>
              </a:p>
              <a:p>
                <a:pPr lvl="2"/>
                <a:r>
                  <a:rPr lang="en-US" dirty="0" smtClean="0"/>
                  <a:t>Converted </a:t>
                </a:r>
                <a:r>
                  <a:rPr lang="en-US" dirty="0"/>
                  <a:t>back into </a:t>
                </a:r>
                <a:r>
                  <a:rPr lang="en-US" dirty="0" smtClean="0"/>
                  <a:t>euros: </a:t>
                </a:r>
                <a14:m>
                  <m:oMath xmlns:m="http://schemas.openxmlformats.org/officeDocument/2006/math">
                    <m:r>
                      <a:rPr lang="en-US">
                        <a:latin typeface="Cambria Math"/>
                      </a:rPr>
                      <m:t>€</m:t>
                    </m:r>
                    <m:f>
                      <m:fPr>
                        <m:ctrlPr>
                          <a:rPr lang="en-US" i="1">
                            <a:latin typeface="Cambria Math"/>
                          </a:rPr>
                        </m:ctrlPr>
                      </m:fPr>
                      <m:num>
                        <m:sPre>
                          <m:sPrePr>
                            <m:ctrlPr>
                              <a:rPr lang="en-US" i="1">
                                <a:latin typeface="Cambria Math"/>
                              </a:rPr>
                            </m:ctrlPr>
                          </m:sPrePr>
                          <m:sub>
                            <m:r>
                              <a:rPr lang="en-US" i="1">
                                <a:latin typeface="Cambria Math"/>
                              </a:rPr>
                              <m:t>𝑡</m:t>
                            </m:r>
                          </m:sub>
                          <m:sup/>
                          <m:e>
                            <m:sSub>
                              <m:sSubPr>
                                <m:ctrlPr>
                                  <a:rPr lang="en-US" i="1">
                                    <a:latin typeface="Cambria Math"/>
                                  </a:rPr>
                                </m:ctrlPr>
                              </m:sSubPr>
                              <m:e>
                                <m:r>
                                  <a:rPr lang="en-US" i="1">
                                    <a:latin typeface="Cambria Math"/>
                                  </a:rPr>
                                  <m:t>𝐹</m:t>
                                </m:r>
                              </m:e>
                              <m:sub>
                                <m:r>
                                  <a:rPr lang="en-US" i="1">
                                    <a:latin typeface="Cambria Math"/>
                                  </a:rPr>
                                  <m:t>𝑡</m:t>
                                </m:r>
                                <m:r>
                                  <a:rPr lang="en-US" i="1">
                                    <a:latin typeface="Cambria Math"/>
                                  </a:rPr>
                                  <m:t>+1</m:t>
                                </m:r>
                              </m:sub>
                            </m:sSub>
                          </m:e>
                        </m:sPre>
                      </m:num>
                      <m:den>
                        <m:sSub>
                          <m:sSubPr>
                            <m:ctrlPr>
                              <a:rPr lang="en-US" i="1">
                                <a:latin typeface="Cambria Math"/>
                              </a:rPr>
                            </m:ctrlPr>
                          </m:sSubPr>
                          <m:e>
                            <m:r>
                              <a:rPr lang="en-US" i="1">
                                <a:latin typeface="Cambria Math"/>
                              </a:rPr>
                              <m:t>𝑆</m:t>
                            </m:r>
                          </m:e>
                          <m:sub>
                            <m:r>
                              <a:rPr lang="en-US" i="1">
                                <a:latin typeface="Cambria Math"/>
                              </a:rPr>
                              <m:t>𝑡</m:t>
                            </m:r>
                          </m:sub>
                        </m:sSub>
                      </m:den>
                    </m:f>
                    <m:d>
                      <m:dPr>
                        <m:ctrlPr>
                          <a:rPr lang="en-US" i="1">
                            <a:latin typeface="Cambria Math"/>
                          </a:rPr>
                        </m:ctrlPr>
                      </m:dPr>
                      <m:e>
                        <m:r>
                          <a:rPr lang="en-US" i="1">
                            <a:latin typeface="Cambria Math"/>
                          </a:rPr>
                          <m:t>1+</m:t>
                        </m:r>
                        <m:sSubSup>
                          <m:sSubSupPr>
                            <m:ctrlPr>
                              <a:rPr lang="en-US" i="1">
                                <a:latin typeface="Cambria Math"/>
                              </a:rPr>
                            </m:ctrlPr>
                          </m:sSubSupPr>
                          <m:e>
                            <m:r>
                              <a:rPr lang="en-US" i="1">
                                <a:latin typeface="Cambria Math"/>
                              </a:rPr>
                              <m:t>𝑖</m:t>
                            </m:r>
                          </m:e>
                          <m:sub>
                            <m:r>
                              <a:rPr lang="en-US" i="1">
                                <a:latin typeface="Cambria Math"/>
                              </a:rPr>
                              <m:t>𝑡</m:t>
                            </m:r>
                          </m:sub>
                          <m:sup>
                            <m:r>
                              <a:rPr lang="en-US" i="1">
                                <a:latin typeface="Cambria Math"/>
                              </a:rPr>
                              <m:t>∗</m:t>
                            </m:r>
                          </m:sup>
                        </m:sSubSup>
                      </m:e>
                    </m:d>
                  </m:oMath>
                </a14:m>
                <a:r>
                  <a:rPr lang="en-US" dirty="0" smtClean="0"/>
                  <a:t> (at </a:t>
                </a:r>
                <a:r>
                  <a:rPr lang="en-US" dirty="0"/>
                  <a:t>the time </a:t>
                </a:r>
                <a:r>
                  <a:rPr lang="en-US" dirty="0" smtClean="0"/>
                  <a:t>of purchase, the investor buy </a:t>
                </a:r>
                <a:r>
                  <a:rPr lang="en-US" dirty="0"/>
                  <a:t>euros in the </a:t>
                </a:r>
                <a:r>
                  <a:rPr lang="en-US" dirty="0" smtClean="0"/>
                  <a:t>forward exchange </a:t>
                </a:r>
                <a:r>
                  <a:rPr lang="en-US" dirty="0"/>
                  <a:t>market to convert the return back into euros at the time of </a:t>
                </a:r>
                <a:r>
                  <a:rPr lang="en-US" dirty="0" smtClean="0"/>
                  <a:t>redemption)</a:t>
                </a:r>
              </a:p>
              <a:p>
                <a:pPr lvl="2"/>
                <a:r>
                  <a:rPr lang="en-US" dirty="0" smtClean="0"/>
                  <a:t>In sum: </a:t>
                </a:r>
                <a14:m>
                  <m:oMath xmlns:m="http://schemas.openxmlformats.org/officeDocument/2006/math">
                    <m:r>
                      <a:rPr lang="en-US">
                        <a:latin typeface="Cambria Math" panose="02040503050406030204" pitchFamily="18" charset="0"/>
                      </a:rPr>
                      <m:t>€1</m:t>
                    </m:r>
                    <m:box>
                      <m:boxPr>
                        <m:ctrlPr>
                          <a:rPr lang="en-US" i="1">
                            <a:latin typeface="Cambria Math"/>
                          </a:rPr>
                        </m:ctrlPr>
                      </m:boxPr>
                      <m:e>
                        <m:groupChr>
                          <m:groupChrPr>
                            <m:chr m:val="→"/>
                            <m:vertJc m:val="bot"/>
                            <m:ctrlPr>
                              <a:rPr lang="en-US" i="1">
                                <a:latin typeface="Cambria Math"/>
                              </a:rPr>
                            </m:ctrlPr>
                          </m:groupChrPr>
                          <m:e>
                            <m:r>
                              <m:rPr>
                                <m:sty m:val="p"/>
                              </m:rPr>
                              <a:rPr lang="en-US">
                                <a:latin typeface="Cambria Math" panose="02040503050406030204" pitchFamily="18" charset="0"/>
                              </a:rPr>
                              <m:t>converts</m:t>
                            </m:r>
                          </m:e>
                        </m:groupChr>
                      </m:e>
                    </m:box>
                    <m:r>
                      <m:rPr>
                        <m:sty m:val="p"/>
                      </m:rPr>
                      <a:rPr lang="en-US">
                        <a:latin typeface="Cambria Math" panose="02040503050406030204" pitchFamily="18" charset="0"/>
                      </a:rPr>
                      <m:t>US</m:t>
                    </m:r>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box>
                      <m:boxPr>
                        <m:ctrlPr>
                          <a:rPr lang="en-US" i="1">
                            <a:latin typeface="Cambria Math"/>
                          </a:rPr>
                        </m:ctrlPr>
                      </m:boxPr>
                      <m:e>
                        <m:groupChr>
                          <m:groupChrPr>
                            <m:chr m:val="→"/>
                            <m:vertJc m:val="bot"/>
                            <m:ctrlPr>
                              <a:rPr lang="en-US" i="1">
                                <a:latin typeface="Cambria Math"/>
                              </a:rPr>
                            </m:ctrlPr>
                          </m:groupChrPr>
                          <m:e>
                            <m:r>
                              <m:rPr>
                                <m:nor/>
                              </m:rPr>
                              <a:rPr lang="en-US"/>
                              <m:t>invests</m:t>
                            </m:r>
                          </m:e>
                        </m:groupChr>
                      </m:e>
                    </m:box>
                    <m:r>
                      <m:rPr>
                        <m:sty m:val="p"/>
                      </m:rPr>
                      <a:rPr lang="en-US">
                        <a:latin typeface="Cambria Math" panose="02040503050406030204" pitchFamily="18" charset="0"/>
                      </a:rPr>
                      <m:t>US</m:t>
                    </m:r>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d>
                      <m:dPr>
                        <m:ctrlPr>
                          <a:rPr lang="en-US" i="1">
                            <a:latin typeface="Cambria Math"/>
                          </a:rPr>
                        </m:ctrlPr>
                      </m:dPr>
                      <m:e>
                        <m:r>
                          <a:rPr lang="en-US" i="1">
                            <a:latin typeface="Cambria Math" panose="02040503050406030204" pitchFamily="18" charset="0"/>
                          </a:rPr>
                          <m:t>1+</m:t>
                        </m:r>
                        <m:sSubSup>
                          <m:sSubSupPr>
                            <m:ctrlPr>
                              <a:rPr lang="en-US" i="1">
                                <a:latin typeface="Cambria Math"/>
                              </a:rPr>
                            </m:ctrlPr>
                          </m:sSubSupPr>
                          <m:e>
                            <m:r>
                              <m:rPr>
                                <m:nor/>
                              </m:rPr>
                              <a:rPr lang="en-US"/>
                              <m:t>i</m:t>
                            </m:r>
                          </m:e>
                          <m:sub>
                            <m:r>
                              <a:rPr lang="en-US" i="1">
                                <a:latin typeface="Cambria Math" panose="02040503050406030204" pitchFamily="18" charset="0"/>
                              </a:rPr>
                              <m:t>𝑡</m:t>
                            </m:r>
                          </m:sub>
                          <m:sup>
                            <m:r>
                              <a:rPr lang="en-US" i="1">
                                <a:latin typeface="Cambria Math" panose="02040503050406030204" pitchFamily="18" charset="0"/>
                              </a:rPr>
                              <m:t>∗</m:t>
                            </m:r>
                          </m:sup>
                        </m:sSubSup>
                      </m:e>
                    </m:d>
                    <m:groupChr>
                      <m:groupChrPr>
                        <m:chr m:val="→"/>
                        <m:vertJc m:val="bot"/>
                        <m:ctrlPr>
                          <a:rPr lang="en-US" i="1">
                            <a:latin typeface="Cambria Math"/>
                          </a:rPr>
                        </m:ctrlPr>
                      </m:groupChrPr>
                      <m:e>
                        <m:r>
                          <m:rPr>
                            <m:nor/>
                          </m:rPr>
                          <a:rPr lang="en-US"/>
                          <m:t>converts</m:t>
                        </m:r>
                        <m:r>
                          <m:rPr>
                            <m:nor/>
                          </m:rPr>
                          <a:rPr lang="en-US"/>
                          <m:t> </m:t>
                        </m:r>
                        <m:r>
                          <m:rPr>
                            <m:nor/>
                          </m:rPr>
                          <a:rPr lang="en-US"/>
                          <m:t>back</m:t>
                        </m:r>
                      </m:e>
                    </m:groupChr>
                    <m:r>
                      <a:rPr lang="en-US">
                        <a:latin typeface="Cambria Math" panose="02040503050406030204" pitchFamily="18" charset="0"/>
                      </a:rPr>
                      <m:t>€</m:t>
                    </m:r>
                    <m:f>
                      <m:fPr>
                        <m:ctrlPr>
                          <a:rPr lang="en-US" i="1">
                            <a:latin typeface="Cambria Math"/>
                          </a:rPr>
                        </m:ctrlPr>
                      </m:fPr>
                      <m:num>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e>
                        </m:sPre>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d>
                      <m:dPr>
                        <m:ctrlPr>
                          <a:rPr lang="en-US" i="1">
                            <a:latin typeface="Cambria Math"/>
                          </a:rPr>
                        </m:ctrlPr>
                      </m:dPr>
                      <m:e>
                        <m:r>
                          <a:rPr lang="en-US" i="1">
                            <a:latin typeface="Cambria Math" panose="02040503050406030204" pitchFamily="18" charset="0"/>
                          </a:rPr>
                          <m:t>1+</m:t>
                        </m:r>
                        <m:sSubSup>
                          <m:sSubSupPr>
                            <m:ctrlPr>
                              <a:rPr lang="en-US" i="1">
                                <a:latin typeface="Cambria Math"/>
                              </a:rPr>
                            </m:ctrlPr>
                          </m:sSubSupPr>
                          <m:e>
                            <m:r>
                              <m:rPr>
                                <m:nor/>
                              </m:rPr>
                              <a:rPr lang="en-US"/>
                              <m:t>i</m:t>
                            </m:r>
                          </m:e>
                          <m:sub>
                            <m:r>
                              <a:rPr lang="en-US" i="1">
                                <a:latin typeface="Cambria Math" panose="02040503050406030204" pitchFamily="18" charset="0"/>
                              </a:rPr>
                              <m:t>𝑡</m:t>
                            </m:r>
                          </m:sub>
                          <m:sup>
                            <m:r>
                              <a:rPr lang="en-US" i="1">
                                <a:latin typeface="Cambria Math" panose="02040503050406030204" pitchFamily="18" charset="0"/>
                              </a:rPr>
                              <m:t>∗</m:t>
                            </m:r>
                          </m:sup>
                        </m:sSubSup>
                      </m:e>
                    </m:d>
                  </m:oMath>
                </a14:m>
                <a:endParaRPr lang="en-US" dirty="0"/>
              </a:p>
              <a:p>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25</a:t>
            </a:fld>
            <a:endParaRPr lang="pt-BR"/>
          </a:p>
        </p:txBody>
      </p:sp>
      <p:sp>
        <p:nvSpPr>
          <p:cNvPr id="4" name="Titre 3"/>
          <p:cNvSpPr>
            <a:spLocks noGrp="1"/>
          </p:cNvSpPr>
          <p:nvPr>
            <p:ph type="title"/>
          </p:nvPr>
        </p:nvSpPr>
        <p:spPr/>
        <p:txBody>
          <a:bodyPr/>
          <a:lstStyle/>
          <a:p>
            <a:r>
              <a:rPr lang="en-US" dirty="0"/>
              <a:t>The Financial Assets Market: Interest Rate Parity Conditions</a:t>
            </a:r>
          </a:p>
        </p:txBody>
      </p:sp>
    </p:spTree>
    <p:extLst>
      <p:ext uri="{BB962C8B-B14F-4D97-AF65-F5344CB8AC3E}">
        <p14:creationId xmlns:p14="http://schemas.microsoft.com/office/powerpoint/2010/main" val="2858181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a:t>The difference in returns between the two assets, </a:t>
                </a:r>
                <a14:m>
                  <m:oMath xmlns:m="http://schemas.openxmlformats.org/officeDocument/2006/math">
                    <m:r>
                      <a:rPr lang="en-US" i="1">
                        <a:latin typeface="Cambria Math" panose="02040503050406030204" pitchFamily="18" charset="0"/>
                      </a:rPr>
                      <m:t>𝐷𝐼𝐹𝐹</m:t>
                    </m:r>
                  </m:oMath>
                </a14:m>
                <a:r>
                  <a:rPr lang="en-US" dirty="0"/>
                  <a:t>, is therefore:</a:t>
                </a:r>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𝐷𝐼𝐹𝐹</m:t>
                      </m:r>
                      <m:r>
                        <a:rPr lang="pt-BR" i="1">
                          <a:latin typeface="Cambria Math" panose="02040503050406030204" pitchFamily="18" charset="0"/>
                        </a:rPr>
                        <m:t>≡</m:t>
                      </m:r>
                      <m:d>
                        <m:dPr>
                          <m:ctrlPr>
                            <a:rPr lang="en-US" i="1">
                              <a:latin typeface="Cambria Math"/>
                            </a:rPr>
                          </m:ctrlPr>
                        </m:dPr>
                        <m:e>
                          <m:r>
                            <a:rPr lang="pt-BR" i="1">
                              <a:latin typeface="Cambria Math" panose="02040503050406030204" pitchFamily="18" charset="0"/>
                            </a:rPr>
                            <m:t>1+</m:t>
                          </m:r>
                          <m:sSub>
                            <m:sSubPr>
                              <m:ctrlPr>
                                <a:rPr lang="en-US" i="1">
                                  <a:latin typeface="Cambria Math"/>
                                </a:rPr>
                              </m:ctrlPr>
                            </m:sSubPr>
                            <m:e>
                              <m:r>
                                <m:rPr>
                                  <m:sty m:val="p"/>
                                </m:rPr>
                                <a:rPr lang="en-US" i="0">
                                  <a:latin typeface="Cambria Math" panose="02040503050406030204" pitchFamily="18" charset="0"/>
                                </a:rPr>
                                <m:t>i</m:t>
                              </m:r>
                            </m:e>
                            <m:sub>
                              <m:r>
                                <a:rPr lang="en-US" i="1">
                                  <a:latin typeface="Cambria Math" panose="02040503050406030204" pitchFamily="18" charset="0"/>
                                </a:rPr>
                                <m:t>𝑡</m:t>
                              </m:r>
                            </m:sub>
                          </m:sSub>
                        </m:e>
                      </m:d>
                      <m:r>
                        <a:rPr lang="pt-BR" i="1">
                          <a:latin typeface="Cambria Math" panose="02040503050406030204" pitchFamily="18" charset="0"/>
                        </a:rPr>
                        <m:t>−</m:t>
                      </m:r>
                      <m:f>
                        <m:fPr>
                          <m:ctrlPr>
                            <a:rPr lang="en-US" i="1">
                              <a:latin typeface="Cambria Math"/>
                            </a:rPr>
                          </m:ctrlPr>
                        </m:fPr>
                        <m:num>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pt-BR" i="1">
                                      <a:latin typeface="Cambria Math" panose="02040503050406030204" pitchFamily="18" charset="0"/>
                                    </a:rPr>
                                    <m:t>+1</m:t>
                                  </m:r>
                                </m:sub>
                              </m:sSub>
                            </m:e>
                          </m:sPre>
                        </m:num>
                        <m:den>
                          <m:sSub>
                            <m:sSubPr>
                              <m:ctrlPr>
                                <a:rPr lang="en-US" i="1">
                                  <a:latin typeface="Cambria Math"/>
                                </a:rPr>
                              </m:ctrlPr>
                            </m:sSubPr>
                            <m:e>
                              <m:r>
                                <m:rPr>
                                  <m:sty m:val="p"/>
                                </m:rPr>
                                <a:rPr lang="en-US" i="0">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a:rPr>
                          </m:ctrlPr>
                        </m:dPr>
                        <m:e>
                          <m:r>
                            <a:rPr lang="pt-BR" i="1">
                              <a:latin typeface="Cambria Math" panose="02040503050406030204" pitchFamily="18" charset="0"/>
                            </a:rPr>
                            <m:t>1+</m:t>
                          </m:r>
                          <m:sSubSup>
                            <m:sSubSupPr>
                              <m:ctrlPr>
                                <a:rPr lang="en-US" i="1">
                                  <a:latin typeface="Cambria Math"/>
                                </a:rPr>
                              </m:ctrlPr>
                            </m:sSubSupPr>
                            <m:e>
                              <m:r>
                                <m:rPr>
                                  <m:nor/>
                                </m:rPr>
                                <a:rPr lang="pt-BR"/>
                                <m:t>i</m:t>
                              </m:r>
                            </m:e>
                            <m:sub>
                              <m:r>
                                <a:rPr lang="en-US" i="1">
                                  <a:latin typeface="Cambria Math" panose="02040503050406030204" pitchFamily="18" charset="0"/>
                                </a:rPr>
                                <m:t>𝑡</m:t>
                              </m:r>
                            </m:sub>
                            <m:sup>
                              <m:r>
                                <a:rPr lang="pt-BR" i="1">
                                  <a:latin typeface="Cambria Math" panose="02040503050406030204" pitchFamily="18" charset="0"/>
                                </a:rPr>
                                <m:t>∗</m:t>
                              </m:r>
                            </m:sup>
                          </m:sSubSup>
                        </m:e>
                      </m:d>
                    </m:oMath>
                  </m:oMathPara>
                </a14:m>
                <a:endParaRPr lang="en-US" dirty="0"/>
              </a:p>
              <a:p>
                <a:endParaRPr lang="en-US" dirty="0" smtClean="0"/>
              </a:p>
              <a:p>
                <a:r>
                  <a:rPr lang="en-US" dirty="0" smtClean="0"/>
                  <a:t>The </a:t>
                </a:r>
                <a:r>
                  <a:rPr lang="en-US" dirty="0"/>
                  <a:t>return differential </a:t>
                </a:r>
                <a:r>
                  <a:rPr lang="en-US" dirty="0" smtClean="0"/>
                  <a:t>is </a:t>
                </a:r>
                <a:r>
                  <a:rPr lang="en-US" dirty="0"/>
                  <a:t>one of the criteria used by investors to decide which asset to purchase. </a:t>
                </a:r>
                <a:endParaRPr lang="en-US" dirty="0" smtClean="0"/>
              </a:p>
              <a:p>
                <a:endParaRPr lang="en-US" dirty="0" smtClean="0"/>
              </a:p>
              <a:p>
                <a:r>
                  <a:rPr lang="en-US" dirty="0" smtClean="0"/>
                  <a:t>The </a:t>
                </a:r>
                <a:r>
                  <a:rPr lang="en-US" dirty="0"/>
                  <a:t>American and German assets can also differ in relation to their liquidity or the risk associated with </a:t>
                </a:r>
                <a:r>
                  <a:rPr lang="en-US" dirty="0" smtClean="0"/>
                  <a:t>them</a:t>
                </a:r>
              </a:p>
              <a:p>
                <a:endParaRPr lang="en-US" dirty="0" smtClean="0"/>
              </a:p>
              <a:p>
                <a:r>
                  <a:rPr lang="en-US" dirty="0" smtClean="0"/>
                  <a:t>In </a:t>
                </a:r>
                <a:r>
                  <a:rPr lang="en-US" dirty="0"/>
                  <a:t>this way, the higher the relative return of the American asset, the higher its attractiveness will be in relation to the German, and, consequently, the higher its demand will be.</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26</a:t>
            </a:fld>
            <a:endParaRPr lang="pt-BR"/>
          </a:p>
        </p:txBody>
      </p:sp>
      <p:sp>
        <p:nvSpPr>
          <p:cNvPr id="4" name="Titre 3"/>
          <p:cNvSpPr>
            <a:spLocks noGrp="1"/>
          </p:cNvSpPr>
          <p:nvPr>
            <p:ph type="title"/>
          </p:nvPr>
        </p:nvSpPr>
        <p:spPr/>
        <p:txBody>
          <a:bodyPr/>
          <a:lstStyle/>
          <a:p>
            <a:r>
              <a:rPr lang="en-US" dirty="0"/>
              <a:t>The Financial Assets Market: Interest Rate Parity Conditions</a:t>
            </a:r>
          </a:p>
        </p:txBody>
      </p:sp>
    </p:spTree>
    <p:extLst>
      <p:ext uri="{BB962C8B-B14F-4D97-AF65-F5344CB8AC3E}">
        <p14:creationId xmlns:p14="http://schemas.microsoft.com/office/powerpoint/2010/main" val="1766810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If, however, the German and American assets in question neither differ in relation to risk nor liquidity, the only difference between them is their return. </a:t>
                </a:r>
                <a:endParaRPr lang="en-US" dirty="0" smtClean="0"/>
              </a:p>
              <a:p>
                <a:endParaRPr lang="en-US" dirty="0" smtClean="0"/>
              </a:p>
              <a:p>
                <a:r>
                  <a:rPr lang="en-US" dirty="0" smtClean="0"/>
                  <a:t>With free </a:t>
                </a:r>
                <a:r>
                  <a:rPr lang="en-US" dirty="0"/>
                  <a:t>capital </a:t>
                </a:r>
                <a:r>
                  <a:rPr lang="en-US" dirty="0" smtClean="0"/>
                  <a:t>mobility, </a:t>
                </a:r>
                <a:r>
                  <a:rPr lang="en-US" dirty="0"/>
                  <a:t>a difference in the assets returns will lead investors to allocate all available wealth to invest in the asset with the higher return. </a:t>
                </a:r>
                <a:endParaRPr lang="en-US" dirty="0" smtClean="0"/>
              </a:p>
              <a:p>
                <a:endParaRPr lang="en-US" dirty="0" smtClean="0"/>
              </a:p>
              <a:p>
                <a:r>
                  <a:rPr lang="en-US" dirty="0" smtClean="0"/>
                  <a:t>Hence, </a:t>
                </a:r>
                <a:r>
                  <a:rPr lang="en-US" dirty="0"/>
                  <a:t>the non-arbitrage  condition implies the same return for German and American assets:</a:t>
                </a:r>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pt-BR" i="1">
                                      <a:latin typeface="Cambria Math" panose="02040503050406030204" pitchFamily="18" charset="0"/>
                                    </a:rPr>
                                    <m:t>+1</m:t>
                                  </m:r>
                                </m:sub>
                              </m:sSub>
                            </m:e>
                          </m:sPre>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d>
                        <m:dPr>
                          <m:ctrlPr>
                            <a:rPr lang="en-US" i="1">
                              <a:latin typeface="Cambria Math"/>
                            </a:rPr>
                          </m:ctrlPr>
                        </m:dPr>
                        <m:e>
                          <m:r>
                            <a:rPr lang="pt-BR" i="1">
                              <a:latin typeface="Cambria Math" panose="02040503050406030204" pitchFamily="18" charset="0"/>
                            </a:rPr>
                            <m:t>1+</m:t>
                          </m:r>
                          <m:sSubSup>
                            <m:sSubSupPr>
                              <m:ctrlPr>
                                <a:rPr lang="en-US" i="1">
                                  <a:latin typeface="Cambria Math"/>
                                </a:rPr>
                              </m:ctrlPr>
                            </m:sSubSupPr>
                            <m:e>
                              <m:r>
                                <m:rPr>
                                  <m:nor/>
                                </m:rPr>
                                <a:rPr lang="pt-BR"/>
                                <m:t>i</m:t>
                              </m:r>
                            </m:e>
                            <m:sub>
                              <m:r>
                                <a:rPr lang="en-US" i="1">
                                  <a:latin typeface="Cambria Math" panose="02040503050406030204" pitchFamily="18" charset="0"/>
                                </a:rPr>
                                <m:t>𝑡</m:t>
                              </m:r>
                            </m:sub>
                            <m:sup>
                              <m:r>
                                <a:rPr lang="pt-BR" i="1">
                                  <a:latin typeface="Cambria Math" panose="02040503050406030204" pitchFamily="18" charset="0"/>
                                </a:rPr>
                                <m:t>∗</m:t>
                              </m:r>
                            </m:sup>
                          </m:sSubSup>
                        </m:e>
                      </m:d>
                      <m:r>
                        <a:rPr lang="pt-BR" i="1">
                          <a:latin typeface="Cambria Math" panose="02040503050406030204" pitchFamily="18" charset="0"/>
                        </a:rPr>
                        <m:t>=</m:t>
                      </m:r>
                      <m:d>
                        <m:dPr>
                          <m:ctrlPr>
                            <a:rPr lang="en-US" i="1">
                              <a:latin typeface="Cambria Math"/>
                            </a:rPr>
                          </m:ctrlPr>
                        </m:dPr>
                        <m:e>
                          <m:r>
                            <a:rPr lang="pt-BR" i="1">
                              <a:latin typeface="Cambria Math" panose="02040503050406030204" pitchFamily="18" charset="0"/>
                            </a:rPr>
                            <m:t>1+</m:t>
                          </m:r>
                          <m:sSub>
                            <m:sSubPr>
                              <m:ctrlPr>
                                <a:rPr lang="en-US" i="1">
                                  <a:latin typeface="Cambria Math"/>
                                </a:rPr>
                              </m:ctrlPr>
                            </m:sSubPr>
                            <m:e>
                              <m:r>
                                <m:rPr>
                                  <m:sty m:val="p"/>
                                </m:rPr>
                                <a:rPr lang="en-US" i="0">
                                  <a:latin typeface="Cambria Math" panose="02040503050406030204" pitchFamily="18" charset="0"/>
                                </a:rPr>
                                <m:t>i</m:t>
                              </m:r>
                            </m:e>
                            <m:sub>
                              <m:r>
                                <a:rPr lang="en-US" i="1">
                                  <a:latin typeface="Cambria Math" panose="02040503050406030204" pitchFamily="18" charset="0"/>
                                </a:rPr>
                                <m:t>𝑡</m:t>
                              </m:r>
                            </m:sub>
                          </m:sSub>
                        </m:e>
                      </m:d>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en-US" dirty="0"/>
              <a:t>The Financial Assets Market: Interest Rate Parity Conditions</a:t>
            </a:r>
          </a:p>
        </p:txBody>
      </p:sp>
    </p:spTree>
    <p:extLst>
      <p:ext uri="{BB962C8B-B14F-4D97-AF65-F5344CB8AC3E}">
        <p14:creationId xmlns:p14="http://schemas.microsoft.com/office/powerpoint/2010/main" val="339151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a:t>Reorganizing the previous equation, we have the </a:t>
                </a:r>
                <a:r>
                  <a:rPr lang="en-US" b="1" dirty="0"/>
                  <a:t>covered interest rate parity condition</a:t>
                </a:r>
                <a:r>
                  <a:rPr lang="en-US" dirty="0"/>
                  <a:t>:</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e>
                          </m:sPre>
                        </m:num>
                        <m:den>
                          <m:sSub>
                            <m:sSubPr>
                              <m:ctrlPr>
                                <a:rPr lang="en-US" i="1">
                                  <a:latin typeface="Cambria Math"/>
                                </a:rPr>
                              </m:ctrlPr>
                            </m:sSubPr>
                            <m:e>
                              <m:r>
                                <m:rPr>
                                  <m:sty m:val="p"/>
                                </m:rPr>
                                <a:rPr lang="en-US" i="0">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sSub>
                            <m:sSubPr>
                              <m:ctrlPr>
                                <a:rPr lang="en-US" i="1">
                                  <a:latin typeface="Cambria Math"/>
                                </a:rPr>
                              </m:ctrlPr>
                            </m:sSubPr>
                            <m:e>
                              <m:r>
                                <m:rPr>
                                  <m:sty m:val="p"/>
                                </m:rPr>
                                <a:rPr lang="en-US" i="0">
                                  <a:latin typeface="Cambria Math" panose="02040503050406030204" pitchFamily="18" charset="0"/>
                                </a:rPr>
                                <m:t>i</m:t>
                              </m:r>
                            </m:e>
                            <m:sub>
                              <m:r>
                                <a:rPr lang="en-US" i="1">
                                  <a:latin typeface="Cambria Math" panose="02040503050406030204" pitchFamily="18" charset="0"/>
                                </a:rPr>
                                <m:t>𝑡</m:t>
                              </m:r>
                            </m:sub>
                          </m:sSub>
                        </m:num>
                        <m:den>
                          <m:r>
                            <a:rPr lang="en-US" i="1">
                              <a:latin typeface="Cambria Math" panose="02040503050406030204" pitchFamily="18" charset="0"/>
                            </a:rPr>
                            <m:t>1+</m:t>
                          </m:r>
                          <m:sSubSup>
                            <m:sSubSupPr>
                              <m:ctrlPr>
                                <a:rPr lang="en-US" i="1">
                                  <a:latin typeface="Cambria Math"/>
                                </a:rPr>
                              </m:ctrlPr>
                            </m:sSubSupPr>
                            <m:e>
                              <m:r>
                                <m:rPr>
                                  <m:sty m:val="p"/>
                                </m:rPr>
                                <a:rPr lang="en-US" i="0">
                                  <a:latin typeface="Cambria Math" panose="02040503050406030204" pitchFamily="18" charset="0"/>
                                </a:rPr>
                                <m:t>i</m:t>
                              </m:r>
                            </m:e>
                            <m:sub>
                              <m:r>
                                <a:rPr lang="en-US" i="1">
                                  <a:latin typeface="Cambria Math" panose="02040503050406030204" pitchFamily="18" charset="0"/>
                                </a:rPr>
                                <m:t>𝑡</m:t>
                              </m:r>
                            </m:sub>
                            <m:sup>
                              <m:r>
                                <a:rPr lang="en-US" i="1">
                                  <a:latin typeface="Cambria Math" panose="02040503050406030204" pitchFamily="18" charset="0"/>
                                </a:rPr>
                                <m:t>∗</m:t>
                              </m:r>
                            </m:sup>
                          </m:sSubSup>
                        </m:den>
                      </m:f>
                    </m:oMath>
                  </m:oMathPara>
                </a14:m>
                <a:endParaRPr lang="en-US" dirty="0"/>
              </a:p>
              <a:p>
                <a:pPr marL="45720" indent="0">
                  <a:buNone/>
                </a:pPr>
                <a:r>
                  <a:rPr lang="en-US" dirty="0"/>
                  <a:t> </a:t>
                </a:r>
              </a:p>
              <a:p>
                <a:r>
                  <a:rPr lang="en-US" dirty="0"/>
                  <a:t>This parity condition is called </a:t>
                </a:r>
                <a:r>
                  <a:rPr lang="en-US" i="1" dirty="0"/>
                  <a:t>covered</a:t>
                </a:r>
                <a:r>
                  <a:rPr lang="en-US" dirty="0"/>
                  <a:t> since it is covered for the exchange risk. </a:t>
                </a:r>
                <a:endParaRPr lang="en-US" dirty="0" smtClean="0"/>
              </a:p>
              <a:p>
                <a:r>
                  <a:rPr lang="en-US" dirty="0" smtClean="0"/>
                  <a:t>It </a:t>
                </a:r>
                <a:r>
                  <a:rPr lang="en-US" dirty="0"/>
                  <a:t>is commonly written in </a:t>
                </a:r>
                <a:r>
                  <a:rPr lang="en-US" dirty="0" smtClean="0"/>
                  <a:t>log, as in: </a:t>
                </a:r>
              </a:p>
              <a:p>
                <a:endParaRPr lang="en-US" dirty="0"/>
              </a:p>
              <a:p>
                <a:pPr marL="45720" indent="0">
                  <a:buNone/>
                </a:pPr>
                <a14:m>
                  <m:oMathPara xmlns:m="http://schemas.openxmlformats.org/officeDocument/2006/math">
                    <m:oMathParaPr>
                      <m:jc m:val="centerGroup"/>
                    </m:oMathParaPr>
                    <m:oMath xmlns:m="http://schemas.openxmlformats.org/officeDocument/2006/math">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e>
                      </m:sPr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𝑖</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oMath>
                  </m:oMathPara>
                </a14:m>
                <a:endParaRPr lang="en-US" dirty="0" smtClean="0"/>
              </a:p>
              <a:p>
                <a:pPr lvl="1"/>
                <a:endParaRPr lang="en-US" dirty="0"/>
              </a:p>
              <a:p>
                <a:pPr lvl="1"/>
                <a:r>
                  <a:rPr lang="en-US" dirty="0" smtClean="0"/>
                  <a:t>where</a:t>
                </a:r>
                <a:r>
                  <a:rPr lang="en-US" dirty="0"/>
                  <a:t>: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r>
                      <m:rPr>
                        <m:nor/>
                      </m:rPr>
                      <a:rPr lang="en-US"/>
                      <m:t>ln</m:t>
                    </m:r>
                    <m:d>
                      <m:dPr>
                        <m:ctrlPr>
                          <a:rPr lang="en-US" i="1">
                            <a:latin typeface="Cambria Math"/>
                          </a:rPr>
                        </m:ctrlPr>
                      </m:dPr>
                      <m:e>
                        <m:r>
                          <m:rPr>
                            <m:nor/>
                          </m:rPr>
                          <a:rPr lang="en-US"/>
                          <m:t>S</m:t>
                        </m:r>
                      </m:e>
                    </m:d>
                  </m:oMath>
                </a14:m>
                <a:r>
                  <a:rPr lang="en-US" dirty="0"/>
                  <a:t>,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m:rPr>
                        <m:nor/>
                      </m:rPr>
                      <a:rPr lang="en-US"/>
                      <m:t>ln</m:t>
                    </m:r>
                    <m:d>
                      <m:dPr>
                        <m:ctrlPr>
                          <a:rPr lang="en-US" i="1">
                            <a:latin typeface="Cambria Math"/>
                          </a:rPr>
                        </m:ctrlPr>
                      </m:dPr>
                      <m:e>
                        <m:r>
                          <a:rPr lang="en-US">
                            <a:latin typeface="Cambria Math" panose="02040503050406030204" pitchFamily="18" charset="0"/>
                          </a:rPr>
                          <m:t>𝐹</m:t>
                        </m:r>
                      </m:e>
                    </m:d>
                  </m:oMath>
                </a14:m>
                <a:r>
                  <a:rPr lang="en-US" dirty="0"/>
                  <a:t> e </a:t>
                </a:r>
                <a14:m>
                  <m:oMath xmlns:m="http://schemas.openxmlformats.org/officeDocument/2006/math">
                    <m:r>
                      <a:rPr lang="en-US">
                        <a:latin typeface="Cambria Math" panose="02040503050406030204" pitchFamily="18" charset="0"/>
                      </a:rPr>
                      <m:t>𝑖</m:t>
                    </m:r>
                    <m:r>
                      <a:rPr lang="en-US">
                        <a:latin typeface="Cambria Math" panose="02040503050406030204" pitchFamily="18" charset="0"/>
                      </a:rPr>
                      <m:t>≡</m:t>
                    </m:r>
                    <m:r>
                      <m:rPr>
                        <m:nor/>
                      </m:rPr>
                      <a:rPr lang="en-US"/>
                      <m:t>ln</m:t>
                    </m:r>
                    <m:d>
                      <m:dPr>
                        <m:ctrlPr>
                          <a:rPr lang="en-US" i="1">
                            <a:latin typeface="Cambria Math"/>
                          </a:rPr>
                        </m:ctrlPr>
                      </m:dPr>
                      <m:e>
                        <m:r>
                          <m:rPr>
                            <m:nor/>
                          </m:rPr>
                          <a:rPr lang="en-US"/>
                          <m:t>1+</m:t>
                        </m:r>
                        <m:r>
                          <m:rPr>
                            <m:nor/>
                          </m:rPr>
                          <a:rPr lang="en-US"/>
                          <m:t>i</m:t>
                        </m:r>
                      </m:e>
                    </m:d>
                  </m:oMath>
                </a14:m>
                <a:r>
                  <a:rPr lang="en-US" dirty="0"/>
                  <a:t>.</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28</a:t>
            </a:fld>
            <a:endParaRPr lang="pt-BR"/>
          </a:p>
        </p:txBody>
      </p:sp>
      <p:sp>
        <p:nvSpPr>
          <p:cNvPr id="4" name="Titre 3"/>
          <p:cNvSpPr>
            <a:spLocks noGrp="1"/>
          </p:cNvSpPr>
          <p:nvPr>
            <p:ph type="title"/>
          </p:nvPr>
        </p:nvSpPr>
        <p:spPr/>
        <p:txBody>
          <a:bodyPr/>
          <a:lstStyle/>
          <a:p>
            <a:r>
              <a:rPr lang="en-US" dirty="0" smtClean="0"/>
              <a:t>Covered Interest Parity Condition</a:t>
            </a:r>
            <a:endParaRPr lang="en-US" dirty="0"/>
          </a:p>
        </p:txBody>
      </p:sp>
    </p:spTree>
    <p:extLst>
      <p:ext uri="{BB962C8B-B14F-4D97-AF65-F5344CB8AC3E}">
        <p14:creationId xmlns:p14="http://schemas.microsoft.com/office/powerpoint/2010/main" val="1923198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For </a:t>
            </a:r>
            <a:r>
              <a:rPr lang="en-US" dirty="0"/>
              <a:t>an investor, it is not the exchange rate that matters, but its variation over time. </a:t>
            </a:r>
            <a:endParaRPr lang="en-US" dirty="0" smtClean="0"/>
          </a:p>
          <a:p>
            <a:pPr lvl="1"/>
            <a:r>
              <a:rPr lang="en-US" dirty="0" smtClean="0"/>
              <a:t>A </a:t>
            </a:r>
            <a:r>
              <a:rPr lang="en-US" dirty="0"/>
              <a:t>variation in the exchange rate between the time of buying and selling </a:t>
            </a:r>
            <a:r>
              <a:rPr lang="en-US" strike="sngStrike" dirty="0"/>
              <a:t>of </a:t>
            </a:r>
            <a:r>
              <a:rPr lang="en-US" dirty="0"/>
              <a:t>a foreign asset alters the value of the foreign asset in domestic currency. </a:t>
            </a:r>
          </a:p>
          <a:p>
            <a:endParaRPr lang="en-US" dirty="0" smtClean="0"/>
          </a:p>
          <a:p>
            <a:r>
              <a:rPr lang="en-US" dirty="0" smtClean="0"/>
              <a:t>There </a:t>
            </a:r>
            <a:r>
              <a:rPr lang="en-US" dirty="0"/>
              <a:t>are two crucial assumptions for the covered interest rate parity to hold true: </a:t>
            </a:r>
            <a:endParaRPr lang="en-US" dirty="0" smtClean="0"/>
          </a:p>
          <a:p>
            <a:pPr lvl="1"/>
            <a:r>
              <a:rPr lang="en-US" dirty="0" smtClean="0"/>
              <a:t>free </a:t>
            </a:r>
            <a:r>
              <a:rPr lang="en-US" dirty="0"/>
              <a:t>capital mobility and </a:t>
            </a:r>
            <a:endParaRPr lang="en-US" dirty="0" smtClean="0"/>
          </a:p>
          <a:p>
            <a:pPr lvl="1"/>
            <a:r>
              <a:rPr lang="en-US" dirty="0" smtClean="0"/>
              <a:t>perfect </a:t>
            </a:r>
            <a:r>
              <a:rPr lang="en-US" dirty="0"/>
              <a:t>substitutability of assets. </a:t>
            </a:r>
            <a:endParaRPr lang="en-US" dirty="0" smtClean="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29</a:t>
            </a:fld>
            <a:endParaRPr lang="pt-BR"/>
          </a:p>
        </p:txBody>
      </p:sp>
      <p:sp>
        <p:nvSpPr>
          <p:cNvPr id="4" name="Titre 3"/>
          <p:cNvSpPr>
            <a:spLocks noGrp="1"/>
          </p:cNvSpPr>
          <p:nvPr>
            <p:ph type="title"/>
          </p:nvPr>
        </p:nvSpPr>
        <p:spPr/>
        <p:txBody>
          <a:bodyPr/>
          <a:lstStyle/>
          <a:p>
            <a:r>
              <a:rPr lang="en-US" dirty="0" smtClean="0"/>
              <a:t>Covered Interest Parity Condition</a:t>
            </a:r>
            <a:endParaRPr lang="en-US" dirty="0"/>
          </a:p>
        </p:txBody>
      </p:sp>
    </p:spTree>
    <p:extLst>
      <p:ext uri="{BB962C8B-B14F-4D97-AF65-F5344CB8AC3E}">
        <p14:creationId xmlns:p14="http://schemas.microsoft.com/office/powerpoint/2010/main" val="1748935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a:p>
          <a:p>
            <a:r>
              <a:rPr lang="en-US" dirty="0" smtClean="0"/>
              <a:t>The </a:t>
            </a:r>
            <a:r>
              <a:rPr lang="en-US" dirty="0"/>
              <a:t>Nominal Exchange </a:t>
            </a:r>
            <a:r>
              <a:rPr lang="en-US" dirty="0" smtClean="0"/>
              <a:t>Rate</a:t>
            </a:r>
            <a:endParaRPr lang="en-US" dirty="0"/>
          </a:p>
          <a:p>
            <a:pPr lvl="1"/>
            <a:endParaRPr lang="en-US" dirty="0"/>
          </a:p>
          <a:p>
            <a:r>
              <a:rPr lang="en-US" dirty="0" smtClean="0"/>
              <a:t>The </a:t>
            </a:r>
            <a:r>
              <a:rPr lang="en-US" dirty="0"/>
              <a:t>Goods and Services Market: The Real Exchange </a:t>
            </a:r>
            <a:r>
              <a:rPr lang="en-US" dirty="0" smtClean="0"/>
              <a:t>Rate</a:t>
            </a:r>
            <a:endParaRPr lang="en-US" dirty="0"/>
          </a:p>
          <a:p>
            <a:pPr lvl="1"/>
            <a:endParaRPr lang="en-US" dirty="0"/>
          </a:p>
          <a:p>
            <a:r>
              <a:rPr lang="en-US" dirty="0" smtClean="0"/>
              <a:t>The </a:t>
            </a:r>
            <a:r>
              <a:rPr lang="en-US" dirty="0"/>
              <a:t>Assets Market: Interest Rate Parity </a:t>
            </a:r>
            <a:r>
              <a:rPr lang="en-US" dirty="0" smtClean="0"/>
              <a:t>Conditions</a:t>
            </a:r>
            <a:endParaRPr lang="en-US" dirty="0"/>
          </a:p>
          <a:p>
            <a:pPr lvl="1"/>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307029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Even if there is perfect mobility of capital, there can be differences in return between assets if they are not perfect substitutes</a:t>
            </a:r>
            <a:r>
              <a:rPr lang="en-US" dirty="0" smtClean="0"/>
              <a:t>.</a:t>
            </a:r>
          </a:p>
          <a:p>
            <a:endParaRPr lang="en-US" dirty="0" smtClean="0"/>
          </a:p>
          <a:p>
            <a:r>
              <a:rPr lang="en-US" dirty="0" smtClean="0"/>
              <a:t>The </a:t>
            </a:r>
            <a:r>
              <a:rPr lang="en-US" dirty="0"/>
              <a:t>differences in their return reflect differences in their relative attractiveness. </a:t>
            </a:r>
            <a:r>
              <a:rPr lang="en-US" dirty="0" smtClean="0"/>
              <a:t>For instance: differences in risk </a:t>
            </a:r>
          </a:p>
          <a:p>
            <a:endParaRPr lang="en-US" dirty="0" smtClean="0"/>
          </a:p>
          <a:p>
            <a:r>
              <a:rPr lang="en-US" dirty="0" smtClean="0"/>
              <a:t>Credit </a:t>
            </a:r>
            <a:r>
              <a:rPr lang="en-US" dirty="0"/>
              <a:t>risk evaluation agencies, such as Standard &amp; Poor’s and Moody’s, </a:t>
            </a:r>
            <a:r>
              <a:rPr lang="en-US" dirty="0" smtClean="0"/>
              <a:t>that </a:t>
            </a:r>
            <a:r>
              <a:rPr lang="en-US" dirty="0"/>
              <a:t>attribute credit risk ratings to countries, companies and banks. </a:t>
            </a:r>
            <a:endParaRPr lang="en-US" dirty="0" smtClean="0"/>
          </a:p>
          <a:p>
            <a:endParaRPr lang="en-US" dirty="0" smtClean="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30</a:t>
            </a:fld>
            <a:endParaRPr lang="pt-BR"/>
          </a:p>
        </p:txBody>
      </p:sp>
      <p:sp>
        <p:nvSpPr>
          <p:cNvPr id="4" name="Titre 3"/>
          <p:cNvSpPr>
            <a:spLocks noGrp="1"/>
          </p:cNvSpPr>
          <p:nvPr>
            <p:ph type="title"/>
          </p:nvPr>
        </p:nvSpPr>
        <p:spPr/>
        <p:txBody>
          <a:bodyPr/>
          <a:lstStyle/>
          <a:p>
            <a:r>
              <a:rPr lang="en-US" dirty="0" smtClean="0"/>
              <a:t>Covered Interest Parity Condition</a:t>
            </a:r>
            <a:endParaRPr lang="en-US" dirty="0"/>
          </a:p>
        </p:txBody>
      </p:sp>
    </p:spTree>
    <p:extLst>
      <p:ext uri="{BB962C8B-B14F-4D97-AF65-F5344CB8AC3E}">
        <p14:creationId xmlns:p14="http://schemas.microsoft.com/office/powerpoint/2010/main" val="3821040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Countries </a:t>
                </a:r>
                <a:r>
                  <a:rPr lang="en-US" dirty="0"/>
                  <a:t>with a higher credit risk should supply a higher yield on their assets to compensate investors for the risk incurred. </a:t>
                </a:r>
                <a:endParaRPr lang="en-US" dirty="0" smtClean="0"/>
              </a:p>
              <a:p>
                <a:endParaRPr lang="en-US" dirty="0" smtClean="0"/>
              </a:p>
              <a:p>
                <a:r>
                  <a:rPr lang="en-US" dirty="0" smtClean="0"/>
                  <a:t>The </a:t>
                </a:r>
                <a:r>
                  <a:rPr lang="en-US" dirty="0"/>
                  <a:t>term r</a:t>
                </a:r>
                <a:r>
                  <a:rPr lang="en-US" b="1" dirty="0"/>
                  <a:t>isk</a:t>
                </a:r>
                <a:r>
                  <a:rPr lang="en-US" dirty="0"/>
                  <a:t> </a:t>
                </a:r>
                <a:r>
                  <a:rPr lang="en-US" b="1" dirty="0"/>
                  <a:t>premium</a:t>
                </a:r>
                <a:r>
                  <a:rPr lang="en-US" dirty="0"/>
                  <a:t> refers to this increase in return associated with the ability to pay of the issuer of the asset. </a:t>
                </a:r>
                <a:endParaRPr lang="en-US" dirty="0" smtClean="0"/>
              </a:p>
              <a:p>
                <a:endParaRPr lang="en-US" dirty="0"/>
              </a:p>
              <a:p>
                <a:r>
                  <a:rPr lang="en-US" dirty="0" smtClean="0"/>
                  <a:t>The </a:t>
                </a:r>
                <a:r>
                  <a:rPr lang="en-US" dirty="0"/>
                  <a:t>covered interest rate parity, taking into account the sovereign risk, can be written as:</a:t>
                </a:r>
              </a:p>
              <a:p>
                <a:pPr marL="45720" indent="0">
                  <a:buNone/>
                </a:pPr>
                <a:endParaRPr lang="en-US" i="1" dirty="0" smtClean="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𝑖</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d>
                        <m:dPr>
                          <m:begChr m:val="["/>
                          <m:endChr m:val="]"/>
                          <m:ctrlPr>
                            <a:rPr lang="en-US" i="1">
                              <a:latin typeface="Cambria Math"/>
                            </a:rPr>
                          </m:ctrlPr>
                        </m:dPr>
                        <m:e>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e>
                          </m:sPr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𝑡</m:t>
                          </m:r>
                        </m:sub>
                        <m:sup>
                          <m:r>
                            <a:rPr lang="en-US" i="1">
                              <a:latin typeface="Cambria Math" panose="02040503050406030204" pitchFamily="18" charset="0"/>
                            </a:rPr>
                            <m:t>𝑠</m:t>
                          </m:r>
                        </m:sup>
                      </m:sSubSup>
                      <m:r>
                        <a:rPr lang="en-US" i="1">
                          <a:latin typeface="Cambria Math" panose="02040503050406030204" pitchFamily="18" charset="0"/>
                        </a:rPr>
                        <m:t>,</m:t>
                      </m:r>
                    </m:oMath>
                  </m:oMathPara>
                </a14:m>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159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31</a:t>
            </a:fld>
            <a:endParaRPr lang="pt-BR"/>
          </a:p>
        </p:txBody>
      </p:sp>
      <p:sp>
        <p:nvSpPr>
          <p:cNvPr id="4" name="Titre 3"/>
          <p:cNvSpPr>
            <a:spLocks noGrp="1"/>
          </p:cNvSpPr>
          <p:nvPr>
            <p:ph type="title"/>
          </p:nvPr>
        </p:nvSpPr>
        <p:spPr/>
        <p:txBody>
          <a:bodyPr/>
          <a:lstStyle/>
          <a:p>
            <a:r>
              <a:rPr lang="en-US" dirty="0" smtClean="0"/>
              <a:t>CIP and Risk Premium</a:t>
            </a:r>
            <a:endParaRPr lang="en-US" dirty="0"/>
          </a:p>
        </p:txBody>
      </p:sp>
    </p:spTree>
    <p:extLst>
      <p:ext uri="{BB962C8B-B14F-4D97-AF65-F5344CB8AC3E}">
        <p14:creationId xmlns:p14="http://schemas.microsoft.com/office/powerpoint/2010/main" val="555455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32</a:t>
            </a:fld>
            <a:endParaRPr lang="pt-BR"/>
          </a:p>
        </p:txBody>
      </p:sp>
      <p:sp>
        <p:nvSpPr>
          <p:cNvPr id="4" name="Titre 3"/>
          <p:cNvSpPr>
            <a:spLocks noGrp="1"/>
          </p:cNvSpPr>
          <p:nvPr>
            <p:ph type="title"/>
          </p:nvPr>
        </p:nvSpPr>
        <p:spPr/>
        <p:txBody>
          <a:bodyPr/>
          <a:lstStyle/>
          <a:p>
            <a:r>
              <a:rPr lang="en-US" dirty="0" smtClean="0"/>
              <a:t>Risk Premium: Brazil vs. USA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963638"/>
            <a:ext cx="63817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938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33</a:t>
            </a:fld>
            <a:endParaRPr lang="pt-BR" dirty="0"/>
          </a:p>
        </p:txBody>
      </p:sp>
      <p:sp>
        <p:nvSpPr>
          <p:cNvPr id="4" name="Titre 3"/>
          <p:cNvSpPr>
            <a:spLocks noGrp="1"/>
          </p:cNvSpPr>
          <p:nvPr>
            <p:ph type="title"/>
          </p:nvPr>
        </p:nvSpPr>
        <p:spPr/>
        <p:txBody>
          <a:bodyPr/>
          <a:lstStyle/>
          <a:p>
            <a:r>
              <a:rPr lang="en-US" dirty="0" smtClean="0"/>
              <a:t>Risk Premium: USA vs. EUROPE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60848"/>
            <a:ext cx="648652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180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a:t>Investors </a:t>
                </a:r>
                <a:r>
                  <a:rPr lang="en-US" dirty="0" smtClean="0"/>
                  <a:t>may opt </a:t>
                </a:r>
                <a:r>
                  <a:rPr lang="en-US" dirty="0"/>
                  <a:t>to arbiter between the return of two </a:t>
                </a:r>
                <a:r>
                  <a:rPr lang="en-US" dirty="0" smtClean="0"/>
                  <a:t>assets without </a:t>
                </a:r>
                <a:r>
                  <a:rPr lang="en-US" dirty="0"/>
                  <a:t>resorting to the future exchange </a:t>
                </a:r>
                <a:r>
                  <a:rPr lang="en-US" dirty="0" smtClean="0"/>
                  <a:t>market. </a:t>
                </a:r>
              </a:p>
              <a:p>
                <a:endParaRPr lang="en-US" dirty="0"/>
              </a:p>
              <a:p>
                <a:r>
                  <a:rPr lang="en-US" dirty="0" smtClean="0"/>
                  <a:t>In </a:t>
                </a:r>
                <a:r>
                  <a:rPr lang="en-US" dirty="0"/>
                  <a:t>this case, the non-arbitrage condition is  </a:t>
                </a:r>
                <a:r>
                  <a:rPr lang="en-US" b="1" dirty="0"/>
                  <a:t>uncovered interest rate parity </a:t>
                </a:r>
                <a:r>
                  <a:rPr lang="en-US" dirty="0"/>
                  <a:t>condition</a:t>
                </a:r>
                <a:r>
                  <a:rPr lang="en-US" dirty="0" smtClean="0"/>
                  <a:t>:</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m:rPr>
                                      <m:sty m:val="p"/>
                                    </m:rPr>
                                    <a:rPr lang="en-US" i="0">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sSub>
                            <m:sSubPr>
                              <m:ctrlPr>
                                <a:rPr lang="en-US" i="1">
                                  <a:latin typeface="Cambria Math"/>
                                </a:rPr>
                              </m:ctrlPr>
                            </m:sSubPr>
                            <m:e>
                              <m:r>
                                <m:rPr>
                                  <m:sty m:val="p"/>
                                </m:rPr>
                                <a:rPr lang="en-US" i="0">
                                  <a:latin typeface="Cambria Math" panose="02040503050406030204" pitchFamily="18" charset="0"/>
                                </a:rPr>
                                <m:t>i</m:t>
                              </m:r>
                            </m:e>
                            <m:sub>
                              <m:r>
                                <a:rPr lang="en-US" i="1">
                                  <a:latin typeface="Cambria Math" panose="02040503050406030204" pitchFamily="18" charset="0"/>
                                </a:rPr>
                                <m:t>𝑡</m:t>
                              </m:r>
                            </m:sub>
                          </m:sSub>
                        </m:num>
                        <m:den>
                          <m:r>
                            <a:rPr lang="en-US" i="1">
                              <a:latin typeface="Cambria Math" panose="02040503050406030204" pitchFamily="18" charset="0"/>
                            </a:rPr>
                            <m:t>1+</m:t>
                          </m:r>
                          <m:sSubSup>
                            <m:sSubSupPr>
                              <m:ctrlPr>
                                <a:rPr lang="en-US" i="1">
                                  <a:latin typeface="Cambria Math"/>
                                </a:rPr>
                              </m:ctrlPr>
                            </m:sSubSupPr>
                            <m:e>
                              <m:r>
                                <m:rPr>
                                  <m:sty m:val="p"/>
                                </m:rPr>
                                <a:rPr lang="en-US" i="0">
                                  <a:latin typeface="Cambria Math" panose="02040503050406030204" pitchFamily="18" charset="0"/>
                                </a:rPr>
                                <m:t>i</m:t>
                              </m:r>
                            </m:e>
                            <m:sub>
                              <m:r>
                                <a:rPr lang="en-US" i="1">
                                  <a:latin typeface="Cambria Math" panose="02040503050406030204" pitchFamily="18" charset="0"/>
                                </a:rPr>
                                <m:t>𝑡</m:t>
                              </m:r>
                            </m:sub>
                            <m:sup>
                              <m:r>
                                <a:rPr lang="en-US" i="1">
                                  <a:latin typeface="Cambria Math" panose="02040503050406030204" pitchFamily="18" charset="0"/>
                                </a:rPr>
                                <m:t>∗</m:t>
                              </m:r>
                            </m:sup>
                          </m:sSubSup>
                        </m:den>
                      </m:f>
                    </m:oMath>
                  </m:oMathPara>
                </a14:m>
                <a:endParaRPr lang="en-US" dirty="0"/>
              </a:p>
              <a:p>
                <a:endParaRPr lang="en-US" dirty="0"/>
              </a:p>
              <a:p>
                <a:pPr lvl="1"/>
                <a:r>
                  <a:rPr lang="en-US" dirty="0" smtClean="0"/>
                  <a:t>The </a:t>
                </a:r>
                <a:r>
                  <a:rPr lang="en-US" dirty="0"/>
                  <a:t>term </a:t>
                </a:r>
                <a:r>
                  <a:rPr lang="en-US" i="1" dirty="0"/>
                  <a:t>uncovered</a:t>
                </a:r>
                <a:r>
                  <a:rPr lang="en-US" dirty="0"/>
                  <a:t> refers to the fact that the transaction is not covered for the exchange risk. </a:t>
                </a:r>
                <a:endParaRPr lang="en-US" dirty="0" smtClean="0"/>
              </a:p>
              <a:p>
                <a:endParaRPr lang="en-US" dirty="0" smtClean="0"/>
              </a:p>
              <a:p>
                <a:r>
                  <a:rPr lang="en-US" dirty="0" smtClean="0"/>
                  <a:t>Taking </a:t>
                </a:r>
                <a:r>
                  <a:rPr lang="en-US" dirty="0"/>
                  <a:t>the </a:t>
                </a:r>
                <a:r>
                  <a:rPr lang="en-US" dirty="0" smtClean="0"/>
                  <a:t>logarithm, </a:t>
                </a:r>
                <a:r>
                  <a:rPr lang="en-US" dirty="0"/>
                  <a:t>we have the </a:t>
                </a:r>
                <a:r>
                  <a:rPr lang="en-US" dirty="0" smtClean="0"/>
                  <a:t>UIP in </a:t>
                </a:r>
                <a:r>
                  <a:rPr lang="en-US" dirty="0"/>
                  <a:t>log:</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𝑖</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p:sp>
        <p:nvSpPr>
          <p:cNvPr id="4" name="Titre 3"/>
          <p:cNvSpPr>
            <a:spLocks noGrp="1"/>
          </p:cNvSpPr>
          <p:nvPr>
            <p:ph type="title"/>
          </p:nvPr>
        </p:nvSpPr>
        <p:spPr/>
        <p:txBody>
          <a:bodyPr/>
          <a:lstStyle/>
          <a:p>
            <a:r>
              <a:rPr lang="en-US" dirty="0"/>
              <a:t>Uncovered Interest Rate Parity</a:t>
            </a:r>
          </a:p>
        </p:txBody>
      </p:sp>
    </p:spTree>
    <p:extLst>
      <p:ext uri="{BB962C8B-B14F-4D97-AF65-F5344CB8AC3E}">
        <p14:creationId xmlns:p14="http://schemas.microsoft.com/office/powerpoint/2010/main" val="856648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smtClean="0"/>
                  <a:t>If there is no exchange rate risk premium, we have that:</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e>
                      </m:sPre>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oMath>
                  </m:oMathPara>
                </a14:m>
                <a:endParaRPr lang="en-US" dirty="0"/>
              </a:p>
              <a:p>
                <a:endParaRPr lang="en-US" dirty="0"/>
              </a:p>
              <a:p>
                <a:pPr lvl="1">
                  <a:buFont typeface="Wingdings" panose="05000000000000000000" pitchFamily="2" charset="2"/>
                  <a:buChar char="Ø"/>
                </a:pPr>
                <a:r>
                  <a:rPr lang="en-US" dirty="0" smtClean="0"/>
                  <a:t>the CIP and the UIP are equivalent.</a:t>
                </a:r>
              </a:p>
              <a:p>
                <a:pPr marL="45720" indent="0">
                  <a:buNone/>
                </a:pPr>
                <a:endParaRPr lang="en-US" dirty="0"/>
              </a:p>
              <a:p>
                <a:r>
                  <a:rPr lang="en-US" dirty="0" smtClean="0"/>
                  <a:t>If CIP is verified =&gt;there </a:t>
                </a:r>
                <a:r>
                  <a:rPr lang="en-US" dirty="0"/>
                  <a:t>is perfect capital mobility </a:t>
                </a:r>
                <a:r>
                  <a:rPr lang="en-US" dirty="0" smtClean="0"/>
                  <a:t>across countries </a:t>
                </a:r>
                <a:r>
                  <a:rPr lang="en-US" dirty="0"/>
                  <a:t>and the assets are perfect substitutes. </a:t>
                </a:r>
                <a:endParaRPr lang="en-US" dirty="0" smtClean="0"/>
              </a:p>
              <a:p>
                <a:endParaRPr lang="en-US" dirty="0" smtClean="0"/>
              </a:p>
              <a:p>
                <a:r>
                  <a:rPr lang="en-US" dirty="0" smtClean="0"/>
                  <a:t>If CIP is </a:t>
                </a:r>
                <a:r>
                  <a:rPr lang="en-US" dirty="0"/>
                  <a:t>verified but the uncovered </a:t>
                </a:r>
                <a:r>
                  <a:rPr lang="en-US" dirty="0" smtClean="0"/>
                  <a:t>not =&gt; there </a:t>
                </a:r>
                <a:r>
                  <a:rPr lang="en-US" dirty="0"/>
                  <a:t>is a risk </a:t>
                </a:r>
                <a:r>
                  <a:rPr lang="en-US" dirty="0" smtClean="0"/>
                  <a:t>premium in the exchange </a:t>
                </a:r>
                <a:r>
                  <a:rPr lang="en-US" dirty="0"/>
                  <a:t>rate change in the future </a:t>
                </a:r>
                <a:r>
                  <a:rPr lang="en-US" dirty="0" smtClean="0"/>
                  <a:t>market:</a:t>
                </a:r>
                <a:endParaRPr lang="en-US" dirty="0"/>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sPre>
                        <m:sPrePr>
                          <m:ctrlPr>
                            <a:rPr lang="en-US" i="1">
                              <a:latin typeface="Cambria Math"/>
                            </a:rPr>
                          </m:ctrlPr>
                        </m:sPrePr>
                        <m:sub>
                          <m:r>
                            <a:rPr lang="en-US" i="1">
                              <a:latin typeface="Cambria Math" panose="02040503050406030204" pitchFamily="18" charset="0"/>
                            </a:rPr>
                            <m:t>𝑡</m:t>
                          </m:r>
                        </m:sub>
                        <m:sup/>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e>
                      </m:sPre>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𝑡</m:t>
                          </m:r>
                        </m:sub>
                        <m:sup>
                          <m:r>
                            <a:rPr lang="en-US" i="1">
                              <a:latin typeface="Cambria Math" panose="02040503050406030204" pitchFamily="18" charset="0"/>
                            </a:rPr>
                            <m:t>𝑐</m:t>
                          </m:r>
                        </m:sup>
                      </m:sSubSup>
                    </m:oMath>
                  </m:oMathPara>
                </a14:m>
                <a:endParaRPr lang="en-US" dirty="0"/>
              </a:p>
              <a:p>
                <a:endParaRPr lang="en-US" dirty="0" smtClean="0"/>
              </a:p>
              <a:p>
                <a:r>
                  <a:rPr lang="en-US" dirty="0" smtClean="0"/>
                  <a:t>The interest </a:t>
                </a:r>
                <a:r>
                  <a:rPr lang="en-US" dirty="0"/>
                  <a:t>parity </a:t>
                </a:r>
                <a:r>
                  <a:rPr lang="en-US" dirty="0" smtClean="0"/>
                  <a:t>conditions </a:t>
                </a:r>
                <a:r>
                  <a:rPr lang="en-US" dirty="0" err="1" smtClean="0"/>
                  <a:t>beco</a:t>
                </a:r>
                <a:r>
                  <a:rPr lang="fr-FR" dirty="0" smtClean="0"/>
                  <a:t>mes</a:t>
                </a:r>
                <a:r>
                  <a:rPr lang="en-US" dirty="0" smtClean="0"/>
                  <a:t>:</a:t>
                </a:r>
                <a:endParaRPr lang="en-US" dirty="0"/>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𝑖</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a:rPr lang="en-US" i="1" smtClean="0">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𝑡</m:t>
                          </m:r>
                        </m:sub>
                        <m:sup>
                          <m:r>
                            <a:rPr lang="en-US" i="1">
                              <a:latin typeface="Cambria Math" panose="02040503050406030204" pitchFamily="18" charset="0"/>
                            </a:rPr>
                            <m:t>𝑐</m:t>
                          </m:r>
                        </m:sup>
                      </m:sSubSup>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en-US" dirty="0"/>
              <a:t>Uncovered Interest Rate Parity</a:t>
            </a:r>
          </a:p>
        </p:txBody>
      </p:sp>
    </p:spTree>
    <p:extLst>
      <p:ext uri="{BB962C8B-B14F-4D97-AF65-F5344CB8AC3E}">
        <p14:creationId xmlns:p14="http://schemas.microsoft.com/office/powerpoint/2010/main" val="3698280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 principle, there </a:t>
                </a:r>
                <a:r>
                  <a:rPr lang="en-US" dirty="0"/>
                  <a:t>are no exchange rate </a:t>
                </a:r>
                <a:r>
                  <a:rPr lang="en-US" dirty="0" smtClean="0"/>
                  <a:t>depreciations, </a:t>
                </a:r>
                <a:r>
                  <a:rPr lang="en-US" dirty="0"/>
                  <a:t>under a fixed exchange rate </a:t>
                </a:r>
                <a:r>
                  <a:rPr lang="en-US" dirty="0" smtClean="0"/>
                  <a:t>regime. </a:t>
                </a:r>
              </a:p>
              <a:p>
                <a:endParaRPr lang="en-US" dirty="0" smtClean="0"/>
              </a:p>
              <a:p>
                <a:r>
                  <a:rPr lang="en-US" dirty="0" smtClean="0"/>
                  <a:t>However</a:t>
                </a:r>
                <a:r>
                  <a:rPr lang="en-US" dirty="0"/>
                  <a:t>, there can be an expectation of </a:t>
                </a:r>
                <a:r>
                  <a:rPr lang="en-US" dirty="0" smtClean="0"/>
                  <a:t>depreciation if </a:t>
                </a:r>
                <a:r>
                  <a:rPr lang="en-US" dirty="0"/>
                  <a:t>there is </a:t>
                </a:r>
                <a:r>
                  <a:rPr lang="en-US" dirty="0" smtClean="0"/>
                  <a:t>uncertainty in regards to maintaining the regime.</a:t>
                </a:r>
              </a:p>
              <a:p>
                <a:pPr lvl="1"/>
                <a:endParaRPr lang="en-US" dirty="0" smtClean="0"/>
              </a:p>
              <a:p>
                <a:pPr lvl="1"/>
                <a:r>
                  <a:rPr lang="en-US" dirty="0" smtClean="0"/>
                  <a:t>Let </a:t>
                </a:r>
                <a14:m>
                  <m:oMath xmlns:m="http://schemas.openxmlformats.org/officeDocument/2006/math">
                    <m:r>
                      <a:rPr lang="en-US" i="1">
                        <a:latin typeface="Cambria Math" panose="02040503050406030204" pitchFamily="18" charset="0"/>
                      </a:rPr>
                      <m:t>𝜆</m:t>
                    </m:r>
                  </m:oMath>
                </a14:m>
                <a:r>
                  <a:rPr lang="en-US" dirty="0"/>
                  <a:t> </a:t>
                </a:r>
                <a:r>
                  <a:rPr lang="en-US" dirty="0" smtClean="0"/>
                  <a:t>be the probability agents </a:t>
                </a:r>
                <a:r>
                  <a:rPr lang="en-US" dirty="0"/>
                  <a:t>attribute </a:t>
                </a:r>
                <a:r>
                  <a:rPr lang="en-US" dirty="0" smtClean="0"/>
                  <a:t>to </a:t>
                </a:r>
                <a:r>
                  <a:rPr lang="en-US" dirty="0"/>
                  <a:t>the maintenance of the fixed </a:t>
                </a:r>
                <a:r>
                  <a:rPr lang="en-US" dirty="0" err="1" smtClean="0"/>
                  <a:t>exch</a:t>
                </a:r>
                <a:r>
                  <a:rPr lang="fr-FR" dirty="0" smtClean="0"/>
                  <a:t>ange rate </a:t>
                </a:r>
                <a14:m>
                  <m:oMath xmlns:m="http://schemas.openxmlformats.org/officeDocument/2006/math">
                    <m:bar>
                      <m:barPr>
                        <m:pos m:val="top"/>
                        <m:ctrlPr>
                          <a:rPr lang="fr-FR" i="1">
                            <a:latin typeface="Cambria Math"/>
                          </a:rPr>
                        </m:ctrlPr>
                      </m:barPr>
                      <m:e>
                        <m:r>
                          <a:rPr lang="en-US" i="1">
                            <a:latin typeface="Cambria Math" panose="02040503050406030204" pitchFamily="18" charset="0"/>
                          </a:rPr>
                          <m:t>𝑠</m:t>
                        </m:r>
                      </m:e>
                    </m:bar>
                  </m:oMath>
                </a14:m>
                <a:r>
                  <a:rPr lang="en-US" dirty="0"/>
                  <a:t>. </a:t>
                </a:r>
                <a:endParaRPr lang="en-US" dirty="0" smtClean="0"/>
              </a:p>
              <a:p>
                <a:pPr lvl="1"/>
                <a:r>
                  <a:rPr lang="en-US" dirty="0" smtClean="0"/>
                  <a:t>If </a:t>
                </a:r>
                <a:r>
                  <a:rPr lang="en-US" dirty="0"/>
                  <a:t>the fixed exchange </a:t>
                </a:r>
                <a:r>
                  <a:rPr lang="en-US" dirty="0" smtClean="0"/>
                  <a:t>rate regime </a:t>
                </a:r>
                <a:r>
                  <a:rPr lang="en-US" dirty="0"/>
                  <a:t>is abandoned, </a:t>
                </a:r>
                <a:r>
                  <a:rPr lang="en-US" dirty="0" smtClean="0"/>
                  <a:t>the ex</a:t>
                </a:r>
                <a:r>
                  <a:rPr lang="fr-FR" dirty="0" smtClean="0"/>
                  <a:t>change rate </a:t>
                </a:r>
                <a:r>
                  <a:rPr lang="fr-FR" dirty="0" err="1" smtClean="0"/>
                  <a:t>becomes</a:t>
                </a:r>
                <a:r>
                  <a:rPr lang="fr-FR" dirty="0" smtClean="0"/>
                  <a:t> </a:t>
                </a:r>
                <a14:m>
                  <m:oMath xmlns:m="http://schemas.openxmlformats.org/officeDocument/2006/math">
                    <m:acc>
                      <m:accPr>
                        <m:chr m:val="̂"/>
                        <m:ctrlPr>
                          <a:rPr lang="fr-FR" i="1">
                            <a:latin typeface="Cambria Math"/>
                          </a:rPr>
                        </m:ctrlPr>
                      </m:accPr>
                      <m:e>
                        <m:r>
                          <a:rPr lang="en-US" i="1">
                            <a:latin typeface="Cambria Math" panose="02040503050406030204" pitchFamily="18" charset="0"/>
                          </a:rPr>
                          <m:t>𝑠</m:t>
                        </m:r>
                      </m:e>
                    </m:acc>
                    <m:r>
                      <a:rPr lang="en-US" i="1">
                        <a:latin typeface="Cambria Math" panose="02040503050406030204" pitchFamily="18" charset="0"/>
                      </a:rPr>
                      <m:t>&gt;</m:t>
                    </m:r>
                    <m:bar>
                      <m:barPr>
                        <m:pos m:val="top"/>
                        <m:ctrlPr>
                          <a:rPr lang="fr-FR" i="1">
                            <a:latin typeface="Cambria Math"/>
                          </a:rPr>
                        </m:ctrlPr>
                      </m:barPr>
                      <m:e>
                        <m:r>
                          <a:rPr lang="en-US" i="1">
                            <a:latin typeface="Cambria Math" panose="02040503050406030204" pitchFamily="18" charset="0"/>
                          </a:rPr>
                          <m:t>𝑠</m:t>
                        </m:r>
                      </m:e>
                    </m:bar>
                  </m:oMath>
                </a14:m>
                <a:r>
                  <a:rPr lang="en-US" dirty="0"/>
                  <a:t>. </a:t>
                </a:r>
                <a:endParaRPr lang="en-US" dirty="0" smtClean="0"/>
              </a:p>
              <a:p>
                <a:pPr lvl="1"/>
                <a:r>
                  <a:rPr lang="en-US" dirty="0" smtClean="0"/>
                  <a:t>The expected exchange rate is then:</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ctrlPr>
                            <a:rPr lang="fr-FR" i="1">
                              <a:latin typeface="Cambria Math"/>
                            </a:rPr>
                          </m:ctrlPr>
                        </m:dPr>
                        <m:e>
                          <m:sSub>
                            <m:sSubPr>
                              <m:ctrlPr>
                                <a:rPr lang="fr-FR"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𝜆</m:t>
                      </m:r>
                      <m:bar>
                        <m:barPr>
                          <m:pos m:val="top"/>
                          <m:ctrlPr>
                            <a:rPr lang="fr-FR" i="1">
                              <a:latin typeface="Cambria Math"/>
                            </a:rPr>
                          </m:ctrlPr>
                        </m:barPr>
                        <m:e>
                          <m:r>
                            <a:rPr lang="en-US" i="1">
                              <a:latin typeface="Cambria Math" panose="02040503050406030204" pitchFamily="18" charset="0"/>
                            </a:rPr>
                            <m:t>𝑠</m:t>
                          </m:r>
                        </m:e>
                      </m:bar>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𝜆</m:t>
                          </m:r>
                        </m:e>
                      </m:d>
                      <m:r>
                        <a:rPr lang="en-US">
                          <a:latin typeface="Cambria Math" panose="02040503050406030204" pitchFamily="18" charset="0"/>
                        </a:rPr>
                        <m:t> </m:t>
                      </m:r>
                      <m:acc>
                        <m:accPr>
                          <m:chr m:val="̂"/>
                          <m:ctrlPr>
                            <a:rPr lang="fr-FR" i="1">
                              <a:latin typeface="Cambria Math"/>
                            </a:rPr>
                          </m:ctrlPr>
                        </m:accPr>
                        <m:e>
                          <m:r>
                            <a:rPr lang="en-US" i="1">
                              <a:latin typeface="Cambria Math" panose="02040503050406030204" pitchFamily="18" charset="0"/>
                            </a:rPr>
                            <m:t>𝑠</m:t>
                          </m:r>
                        </m:e>
                      </m:acc>
                      <m:r>
                        <a:rPr lang="en-US" i="1">
                          <a:latin typeface="Cambria Math" panose="02040503050406030204" pitchFamily="18" charset="0"/>
                        </a:rPr>
                        <m:t>.</m:t>
                      </m:r>
                    </m:oMath>
                  </m:oMathPara>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667"/>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p:sp>
        <p:nvSpPr>
          <p:cNvPr id="4" name="Titre 3"/>
          <p:cNvSpPr>
            <a:spLocks noGrp="1"/>
          </p:cNvSpPr>
          <p:nvPr>
            <p:ph type="title"/>
          </p:nvPr>
        </p:nvSpPr>
        <p:spPr/>
        <p:txBody>
          <a:bodyPr/>
          <a:lstStyle/>
          <a:p>
            <a:r>
              <a:rPr lang="fr-FR" dirty="0" smtClean="0"/>
              <a:t>The Peso </a:t>
            </a:r>
            <a:r>
              <a:rPr lang="fr-FR" dirty="0" err="1" smtClean="0"/>
              <a:t>Problem</a:t>
            </a:r>
            <a:endParaRPr lang="fr-FR" dirty="0"/>
          </a:p>
        </p:txBody>
      </p:sp>
    </p:spTree>
    <p:extLst>
      <p:ext uri="{BB962C8B-B14F-4D97-AF65-F5344CB8AC3E}">
        <p14:creationId xmlns:p14="http://schemas.microsoft.com/office/powerpoint/2010/main" val="3517120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fr-FR" dirty="0" smtClean="0"/>
                  <a:t>The </a:t>
                </a:r>
                <a:r>
                  <a:rPr lang="fr-FR" dirty="0" err="1" smtClean="0"/>
                  <a:t>error</a:t>
                </a:r>
                <a:r>
                  <a:rPr lang="fr-FR" dirty="0" smtClean="0"/>
                  <a:t> in exchange rate expectation :</a:t>
                </a:r>
              </a:p>
              <a:p>
                <a:pPr marL="45720" indent="0">
                  <a:buNone/>
                </a:pPr>
                <a:endParaRPr lang="fr-F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𝜆</m:t>
                      </m:r>
                      <m:bar>
                        <m:barPr>
                          <m:pos m:val="top"/>
                          <m:ctrlPr>
                            <a:rPr lang="fr-FR" i="1">
                              <a:latin typeface="Cambria Math"/>
                            </a:rPr>
                          </m:ctrlPr>
                        </m:barPr>
                        <m:e>
                          <m:r>
                            <a:rPr lang="en-US" i="1">
                              <a:latin typeface="Cambria Math" panose="02040503050406030204" pitchFamily="18" charset="0"/>
                            </a:rPr>
                            <m:t>𝑠</m:t>
                          </m:r>
                        </m:e>
                      </m:bar>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𝜆</m:t>
                          </m:r>
                        </m:e>
                      </m:d>
                      <m:r>
                        <a:rPr lang="en-US">
                          <a:latin typeface="Cambria Math" panose="02040503050406030204" pitchFamily="18" charset="0"/>
                        </a:rPr>
                        <m:t> </m:t>
                      </m:r>
                      <m:acc>
                        <m:accPr>
                          <m:chr m:val="̂"/>
                          <m:ctrlPr>
                            <a:rPr lang="fr-FR" i="1">
                              <a:latin typeface="Cambria Math"/>
                            </a:rPr>
                          </m:ctrlPr>
                        </m:accPr>
                        <m:e>
                          <m:r>
                            <a:rPr lang="en-US" i="1">
                              <a:latin typeface="Cambria Math" panose="02040503050406030204" pitchFamily="18" charset="0"/>
                            </a:rPr>
                            <m:t>𝑠</m:t>
                          </m:r>
                        </m:e>
                      </m:acc>
                      <m:r>
                        <a:rPr lang="en-US" i="1">
                          <a:latin typeface="Cambria Math" panose="02040503050406030204" pitchFamily="18" charset="0"/>
                        </a:rPr>
                        <m:t>−</m:t>
                      </m:r>
                      <m:bar>
                        <m:barPr>
                          <m:pos m:val="top"/>
                          <m:ctrlPr>
                            <a:rPr lang="fr-FR" i="1">
                              <a:latin typeface="Cambria Math"/>
                            </a:rPr>
                          </m:ctrlPr>
                        </m:barPr>
                        <m:e>
                          <m:r>
                            <a:rPr lang="en-US" i="1">
                              <a:latin typeface="Cambria Math" panose="02040503050406030204" pitchFamily="18" charset="0"/>
                            </a:rPr>
                            <m:t>𝑠</m:t>
                          </m:r>
                        </m:e>
                      </m:bar>
                    </m:oMath>
                  </m:oMathPara>
                </a14:m>
                <a:endParaRPr lang="fr-FR" dirty="0" smtClean="0"/>
              </a:p>
              <a:p>
                <a:pPr marL="45720" indent="0">
                  <a:buNone/>
                </a:pPr>
                <a:endParaRPr lang="fr-FR" dirty="0" smtClean="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𝜆</m:t>
                          </m:r>
                        </m:e>
                      </m:d>
                      <m:d>
                        <m:dPr>
                          <m:ctrlPr>
                            <a:rPr lang="fr-FR" i="1">
                              <a:latin typeface="Cambria Math"/>
                            </a:rPr>
                          </m:ctrlPr>
                        </m:dPr>
                        <m:e>
                          <m:acc>
                            <m:accPr>
                              <m:chr m:val="̂"/>
                              <m:ctrlPr>
                                <a:rPr lang="fr-FR" i="1">
                                  <a:latin typeface="Cambria Math"/>
                                </a:rPr>
                              </m:ctrlPr>
                            </m:accPr>
                            <m:e>
                              <m:r>
                                <a:rPr lang="en-US" i="1">
                                  <a:latin typeface="Cambria Math" panose="02040503050406030204" pitchFamily="18" charset="0"/>
                                </a:rPr>
                                <m:t>𝑠</m:t>
                              </m:r>
                            </m:e>
                          </m:acc>
                          <m:r>
                            <a:rPr lang="en-US" i="1">
                              <a:latin typeface="Cambria Math" panose="02040503050406030204" pitchFamily="18" charset="0"/>
                            </a:rPr>
                            <m:t>−</m:t>
                          </m:r>
                          <m:bar>
                            <m:barPr>
                              <m:pos m:val="top"/>
                              <m:ctrlPr>
                                <a:rPr lang="fr-FR" i="1">
                                  <a:latin typeface="Cambria Math"/>
                                </a:rPr>
                              </m:ctrlPr>
                            </m:barPr>
                            <m:e>
                              <m:r>
                                <a:rPr lang="en-US" i="1">
                                  <a:latin typeface="Cambria Math" panose="02040503050406030204" pitchFamily="18" charset="0"/>
                                </a:rPr>
                                <m:t>𝑠</m:t>
                              </m:r>
                            </m:e>
                          </m:bar>
                        </m:e>
                      </m:d>
                      <m:r>
                        <a:rPr lang="en-US" i="1">
                          <a:latin typeface="Cambria Math" panose="02040503050406030204" pitchFamily="18" charset="0"/>
                        </a:rPr>
                        <m:t>&gt;0</m:t>
                      </m:r>
                    </m:oMath>
                  </m:oMathPara>
                </a14:m>
                <a:endParaRPr lang="fr-FR" dirty="0" smtClean="0"/>
              </a:p>
              <a:p>
                <a:pPr marL="45720" indent="0">
                  <a:buNone/>
                </a:pPr>
                <a:endParaRPr lang="fr-FR" dirty="0" smtClean="0"/>
              </a:p>
              <a:p>
                <a:pPr lvl="1"/>
                <a:r>
                  <a:rPr lang="en-US" dirty="0" smtClean="0"/>
                  <a:t>Hence, </a:t>
                </a:r>
                <a:r>
                  <a:rPr lang="en-US" dirty="0"/>
                  <a:t>there are persistent and biased expectations errors. </a:t>
                </a:r>
                <a:endParaRPr lang="en-US" dirty="0" smtClean="0"/>
              </a:p>
              <a:p>
                <a:endParaRPr lang="en-US" dirty="0"/>
              </a:p>
              <a:p>
                <a:r>
                  <a:rPr lang="en-US" dirty="0" smtClean="0"/>
                  <a:t>This </a:t>
                </a:r>
                <a:r>
                  <a:rPr lang="en-US" dirty="0"/>
                  <a:t>simple example shows that, even when expectations are perfectly rational, there can be persistent errors in exchange rate expectations when there is a probability of regime change. This is called the </a:t>
                </a:r>
                <a:r>
                  <a:rPr lang="en-US" b="1" dirty="0"/>
                  <a:t>peso problem</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fr-FR" dirty="0" smtClean="0"/>
              <a:t>The Peso </a:t>
            </a:r>
            <a:r>
              <a:rPr lang="fr-FR" dirty="0" err="1" smtClean="0"/>
              <a:t>Problem</a:t>
            </a:r>
            <a:endParaRPr lang="fr-FR" dirty="0"/>
          </a:p>
        </p:txBody>
      </p:sp>
    </p:spTree>
    <p:extLst>
      <p:ext uri="{BB962C8B-B14F-4D97-AF65-F5344CB8AC3E}">
        <p14:creationId xmlns:p14="http://schemas.microsoft.com/office/powerpoint/2010/main" val="3074192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Between </a:t>
            </a:r>
            <a:r>
              <a:rPr lang="en-US" dirty="0"/>
              <a:t>1991 and 2002, Argentina adhered to a currency board </a:t>
            </a:r>
            <a:r>
              <a:rPr lang="en-US" dirty="0" smtClean="0"/>
              <a:t>regime: fixed Argentine peso/dollar </a:t>
            </a:r>
            <a:r>
              <a:rPr lang="en-US" dirty="0"/>
              <a:t>exchange </a:t>
            </a:r>
            <a:r>
              <a:rPr lang="en-US" dirty="0" smtClean="0"/>
              <a:t>rate. </a:t>
            </a:r>
          </a:p>
          <a:p>
            <a:endParaRPr lang="en-US" dirty="0" smtClean="0"/>
          </a:p>
          <a:p>
            <a:r>
              <a:rPr lang="en-US" dirty="0" smtClean="0"/>
              <a:t>The </a:t>
            </a:r>
            <a:r>
              <a:rPr lang="en-US" dirty="0"/>
              <a:t>interest rate differential between the two countries, however, changed considerably over the </a:t>
            </a:r>
            <a:r>
              <a:rPr lang="en-US" dirty="0" smtClean="0"/>
              <a:t>period. </a:t>
            </a:r>
          </a:p>
          <a:p>
            <a:pPr lvl="1"/>
            <a:r>
              <a:rPr lang="en-US" dirty="0" smtClean="0"/>
              <a:t>In </a:t>
            </a:r>
            <a:r>
              <a:rPr lang="en-US" dirty="0"/>
              <a:t>the first years of the regime, the interest rate differential between Argentina and the United State was </a:t>
            </a:r>
            <a:r>
              <a:rPr lang="en-US" dirty="0" smtClean="0"/>
              <a:t>high: the </a:t>
            </a:r>
            <a:r>
              <a:rPr lang="en-US" dirty="0"/>
              <a:t>lack of credibility at the onset of the regime. </a:t>
            </a:r>
            <a:endParaRPr lang="en-US" dirty="0" smtClean="0"/>
          </a:p>
          <a:p>
            <a:pPr lvl="1"/>
            <a:r>
              <a:rPr lang="en-US" dirty="0" smtClean="0"/>
              <a:t>As </a:t>
            </a:r>
            <a:r>
              <a:rPr lang="en-US" dirty="0"/>
              <a:t>of the end of 1999, when external shocks put in check the possibility of maintaining the regime, Argentine interest rates again began distancing themselves from the American. </a:t>
            </a:r>
            <a:endParaRPr lang="en-US" dirty="0" smtClean="0"/>
          </a:p>
          <a:p>
            <a:pPr lvl="1"/>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fr-FR" dirty="0" smtClean="0"/>
              <a:t>The Peso </a:t>
            </a:r>
            <a:r>
              <a:rPr lang="fr-FR" dirty="0" err="1" smtClean="0"/>
              <a:t>Problem</a:t>
            </a:r>
            <a:r>
              <a:rPr lang="fr-FR" dirty="0" smtClean="0"/>
              <a:t> in Argentina</a:t>
            </a:r>
            <a:endParaRPr lang="fr-FR" dirty="0"/>
          </a:p>
        </p:txBody>
      </p:sp>
    </p:spTree>
    <p:extLst>
      <p:ext uri="{BB962C8B-B14F-4D97-AF65-F5344CB8AC3E}">
        <p14:creationId xmlns:p14="http://schemas.microsoft.com/office/powerpoint/2010/main" val="2489061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fr-FR" dirty="0"/>
              <a:t>The Peso </a:t>
            </a:r>
            <a:r>
              <a:rPr lang="fr-FR" dirty="0" err="1"/>
              <a:t>Problem</a:t>
            </a:r>
            <a:r>
              <a:rPr lang="fr-FR" dirty="0"/>
              <a:t> in Argentina</a:t>
            </a:r>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00808"/>
            <a:ext cx="6048672" cy="4248472"/>
          </a:xfrm>
          <a:prstGeom prst="rect">
            <a:avLst/>
          </a:prstGeom>
          <a:noFill/>
        </p:spPr>
      </p:pic>
    </p:spTree>
    <p:extLst>
      <p:ext uri="{BB962C8B-B14F-4D97-AF65-F5344CB8AC3E}">
        <p14:creationId xmlns:p14="http://schemas.microsoft.com/office/powerpoint/2010/main" val="487284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solidFill>
                  <a:schemeClr val="accent6">
                    <a:lumMod val="75000"/>
                  </a:schemeClr>
                </a:solidFill>
              </a:rPr>
              <a:t>The </a:t>
            </a:r>
            <a:r>
              <a:rPr lang="en-US" dirty="0">
                <a:solidFill>
                  <a:schemeClr val="accent6">
                    <a:lumMod val="75000"/>
                  </a:schemeClr>
                </a:solidFill>
              </a:rPr>
              <a:t>Nominal Exchange </a:t>
            </a:r>
            <a:r>
              <a:rPr lang="en-US" dirty="0" smtClean="0">
                <a:solidFill>
                  <a:schemeClr val="accent6">
                    <a:lumMod val="75000"/>
                  </a:schemeClr>
                </a:solidFill>
              </a:rPr>
              <a:t>Rate</a:t>
            </a:r>
            <a:endParaRPr lang="en-US" dirty="0">
              <a:solidFill>
                <a:schemeClr val="accent6">
                  <a:lumMod val="75000"/>
                </a:schemeClr>
              </a:solidFill>
            </a:endParaRPr>
          </a:p>
          <a:p>
            <a:pPr lvl="1"/>
            <a:r>
              <a:rPr lang="en-US" dirty="0" smtClean="0"/>
              <a:t>What </a:t>
            </a:r>
            <a:r>
              <a:rPr lang="en-US" dirty="0"/>
              <a:t>Does Exchange Rate Changes Mean</a:t>
            </a:r>
            <a:r>
              <a:rPr lang="en-US" dirty="0" smtClean="0"/>
              <a:t>?</a:t>
            </a:r>
            <a:endParaRPr lang="en-US" dirty="0"/>
          </a:p>
          <a:p>
            <a:pPr lvl="1"/>
            <a:r>
              <a:rPr lang="en-US" dirty="0" smtClean="0"/>
              <a:t>What </a:t>
            </a:r>
            <a:r>
              <a:rPr lang="en-US" dirty="0"/>
              <a:t>Determines the Exchange Rate</a:t>
            </a:r>
            <a:r>
              <a:rPr lang="en-US" dirty="0" smtClean="0"/>
              <a:t>?</a:t>
            </a:r>
            <a:endParaRPr lang="en-US" dirty="0"/>
          </a:p>
          <a:p>
            <a:pPr lvl="1"/>
            <a:r>
              <a:rPr lang="en-US" dirty="0" smtClean="0"/>
              <a:t>Can </a:t>
            </a:r>
            <a:r>
              <a:rPr lang="en-US" dirty="0"/>
              <a:t>the Government Choose the Exchange Rate</a:t>
            </a:r>
            <a:r>
              <a:rPr lang="en-US" dirty="0" smtClean="0"/>
              <a:t>?</a:t>
            </a:r>
            <a:endParaRPr lang="en-US" dirty="0"/>
          </a:p>
          <a:p>
            <a:pPr lvl="1"/>
            <a:r>
              <a:rPr lang="en-US" dirty="0" smtClean="0"/>
              <a:t>But</a:t>
            </a:r>
            <a:r>
              <a:rPr lang="en-US" dirty="0"/>
              <a:t>, There Are Many </a:t>
            </a:r>
            <a:r>
              <a:rPr lang="en-US" dirty="0" smtClean="0"/>
              <a:t>Currencies</a:t>
            </a:r>
            <a:endParaRPr lang="en-US" dirty="0"/>
          </a:p>
          <a:p>
            <a:pPr lvl="1"/>
            <a:r>
              <a:rPr lang="en-US" dirty="0" err="1" smtClean="0"/>
              <a:t>Nonarbitrage</a:t>
            </a:r>
            <a:r>
              <a:rPr lang="en-US" dirty="0" smtClean="0"/>
              <a:t> Condition</a:t>
            </a:r>
            <a:endParaRPr lang="en-US" dirty="0"/>
          </a:p>
          <a:p>
            <a:endParaRPr lang="en-US" dirty="0" smtClean="0"/>
          </a:p>
          <a:p>
            <a:r>
              <a:rPr lang="en-US" dirty="0" smtClean="0"/>
              <a:t>The </a:t>
            </a:r>
            <a:r>
              <a:rPr lang="en-US" dirty="0"/>
              <a:t>Goods and Services Market: The Real Exchange </a:t>
            </a:r>
            <a:r>
              <a:rPr lang="en-US" dirty="0" smtClean="0"/>
              <a:t>Rate</a:t>
            </a:r>
            <a:endParaRPr lang="en-US" dirty="0"/>
          </a:p>
          <a:p>
            <a:pPr lvl="1"/>
            <a:endParaRPr lang="en-US" dirty="0"/>
          </a:p>
          <a:p>
            <a:r>
              <a:rPr lang="en-US" dirty="0" smtClean="0"/>
              <a:t>The </a:t>
            </a:r>
            <a:r>
              <a:rPr lang="en-US" dirty="0"/>
              <a:t>Assets Market: Interest Rate Parity </a:t>
            </a:r>
            <a:r>
              <a:rPr lang="en-US" dirty="0" smtClean="0"/>
              <a:t>Conditions</a:t>
            </a:r>
            <a:endParaRPr lang="en-US" dirty="0"/>
          </a:p>
          <a:p>
            <a:pPr lvl="1"/>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055761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a:bodyPr>
          <a:lstStyle/>
          <a:p>
            <a:r>
              <a:rPr lang="en-US" dirty="0" smtClean="0"/>
              <a:t>N</a:t>
            </a:r>
            <a:r>
              <a:rPr lang="en-US" b="1" dirty="0" smtClean="0"/>
              <a:t>ominal </a:t>
            </a:r>
            <a:r>
              <a:rPr lang="en-US" b="1" dirty="0"/>
              <a:t>exchange </a:t>
            </a:r>
            <a:r>
              <a:rPr lang="en-US" b="1" dirty="0" smtClean="0"/>
              <a:t>rate</a:t>
            </a:r>
            <a:r>
              <a:rPr lang="en-US" dirty="0" smtClean="0"/>
              <a:t> = the </a:t>
            </a:r>
            <a:r>
              <a:rPr lang="en-US" dirty="0"/>
              <a:t>price for foreign currency. </a:t>
            </a:r>
            <a:endParaRPr lang="en-US" dirty="0" smtClean="0"/>
          </a:p>
          <a:p>
            <a:endParaRPr lang="en-US" dirty="0" smtClean="0"/>
          </a:p>
          <a:p>
            <a:r>
              <a:rPr lang="en-US" dirty="0" smtClean="0"/>
              <a:t>Why is it such an important price? </a:t>
            </a:r>
          </a:p>
          <a:p>
            <a:pPr lvl="1"/>
            <a:r>
              <a:rPr lang="en-US" dirty="0" smtClean="0"/>
              <a:t>The </a:t>
            </a:r>
            <a:r>
              <a:rPr lang="en-US" dirty="0"/>
              <a:t>exchange </a:t>
            </a:r>
            <a:r>
              <a:rPr lang="en-US" dirty="0" smtClean="0"/>
              <a:t>rate is relevant to all </a:t>
            </a:r>
            <a:r>
              <a:rPr lang="en-US" dirty="0"/>
              <a:t>importers, exporters, international investors, </a:t>
            </a:r>
            <a:r>
              <a:rPr lang="en-US" dirty="0" smtClean="0"/>
              <a:t>tourists: </a:t>
            </a:r>
            <a:r>
              <a:rPr lang="en-US" dirty="0"/>
              <a:t>all those who trade goods, financial assets or services with other countries</a:t>
            </a:r>
            <a:r>
              <a:rPr lang="en-US" dirty="0" smtClean="0"/>
              <a:t>.</a:t>
            </a:r>
            <a:endParaRPr lang="fr-FR" dirty="0"/>
          </a:p>
          <a:p>
            <a:endParaRPr lang="en-US" dirty="0" smtClean="0"/>
          </a:p>
          <a:p>
            <a:r>
              <a:rPr lang="en-US" dirty="0" smtClean="0"/>
              <a:t>How is the exchange rate determined? </a:t>
            </a:r>
          </a:p>
          <a:p>
            <a:pPr lvl="1"/>
            <a:r>
              <a:rPr lang="en-US" dirty="0" smtClean="0"/>
              <a:t>By the </a:t>
            </a:r>
            <a:r>
              <a:rPr lang="en-US" dirty="0"/>
              <a:t>interaction between supply and </a:t>
            </a:r>
            <a:r>
              <a:rPr lang="en-US" dirty="0" smtClean="0"/>
              <a:t>demand of foreign currency</a:t>
            </a:r>
          </a:p>
          <a:p>
            <a:pPr lvl="1"/>
            <a:r>
              <a:rPr lang="en-US" dirty="0" smtClean="0"/>
              <a:t>Registers in the balance </a:t>
            </a:r>
            <a:r>
              <a:rPr lang="en-US" dirty="0"/>
              <a:t>of </a:t>
            </a:r>
            <a:r>
              <a:rPr lang="en-US" dirty="0" smtClean="0"/>
              <a:t>payments</a:t>
            </a:r>
            <a:r>
              <a:rPr lang="fr-FR" dirty="0" smtClean="0"/>
              <a:t>:</a:t>
            </a:r>
            <a:endParaRPr lang="en-US" dirty="0" smtClean="0"/>
          </a:p>
          <a:p>
            <a:pPr lvl="2"/>
            <a:r>
              <a:rPr lang="en-US" dirty="0" smtClean="0"/>
              <a:t>credits = supply </a:t>
            </a:r>
            <a:r>
              <a:rPr lang="en-US" dirty="0"/>
              <a:t>of foreign </a:t>
            </a:r>
            <a:r>
              <a:rPr lang="en-US" dirty="0" smtClean="0"/>
              <a:t>currency</a:t>
            </a:r>
          </a:p>
          <a:p>
            <a:pPr lvl="2"/>
            <a:r>
              <a:rPr lang="en-US" dirty="0" smtClean="0"/>
              <a:t>debits = demand </a:t>
            </a:r>
            <a:r>
              <a:rPr lang="en-US" dirty="0"/>
              <a:t>for foreign currency.</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a:t>
            </a:fld>
            <a:endParaRPr lang="pt-BR"/>
          </a:p>
        </p:txBody>
      </p:sp>
      <p:sp>
        <p:nvSpPr>
          <p:cNvPr id="5" name="Titre 4"/>
          <p:cNvSpPr>
            <a:spLocks noGrp="1"/>
          </p:cNvSpPr>
          <p:nvPr>
            <p:ph type="title"/>
          </p:nvPr>
        </p:nvSpPr>
        <p:spPr/>
        <p:txBody>
          <a:bodyPr/>
          <a:lstStyle/>
          <a:p>
            <a:r>
              <a:rPr lang="fr-FR" dirty="0" smtClean="0"/>
              <a:t>The Nominal Exchange Rate</a:t>
            </a:r>
            <a:endParaRPr lang="fr-FR" dirty="0"/>
          </a:p>
        </p:txBody>
      </p:sp>
    </p:spTree>
    <p:extLst>
      <p:ext uri="{BB962C8B-B14F-4D97-AF65-F5344CB8AC3E}">
        <p14:creationId xmlns:p14="http://schemas.microsoft.com/office/powerpoint/2010/main" val="2081356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b="1" dirty="0" smtClean="0"/>
                  <a:t>The exchange rate is the price relative to two currencies.</a:t>
                </a:r>
              </a:p>
              <a:p>
                <a:pPr lvl="1"/>
                <a:endParaRPr lang="en-US" dirty="0" smtClean="0"/>
              </a:p>
              <a:p>
                <a:pPr lvl="1"/>
                <a:r>
                  <a:rPr lang="en-US" dirty="0" smtClean="0"/>
                  <a:t>A </a:t>
                </a:r>
                <a:r>
                  <a:rPr lang="en-US" dirty="0"/>
                  <a:t>dollar/euro exchange </a:t>
                </a:r>
                <a:r>
                  <a:rPr lang="en-US" dirty="0" smtClean="0"/>
                  <a:t>rate </a:t>
                </a:r>
                <a14:m>
                  <m:oMath xmlns:m="http://schemas.openxmlformats.org/officeDocument/2006/math">
                    <m:sSub>
                      <m:sSubPr>
                        <m:ctrlPr>
                          <a:rPr lang="fr-FR" i="1">
                            <a:latin typeface="Cambria Math"/>
                          </a:rPr>
                        </m:ctrlPr>
                      </m:sSubPr>
                      <m:e>
                        <m:r>
                          <a:rPr lang="en-US" i="1">
                            <a:latin typeface="Cambria Math" panose="02040503050406030204" pitchFamily="18" charset="0"/>
                          </a:rPr>
                          <m:t>𝑆</m:t>
                        </m:r>
                      </m:e>
                      <m:sub>
                        <m:f>
                          <m:fPr>
                            <m:type m:val="lin"/>
                            <m:ctrlPr>
                              <a:rPr lang="fr-FR" i="1">
                                <a:latin typeface="Cambria Math"/>
                              </a:rPr>
                            </m:ctrlPr>
                          </m:fPr>
                          <m:num>
                            <m:r>
                              <a:rPr lang="en-US" i="1">
                                <a:latin typeface="Cambria Math" panose="02040503050406030204" pitchFamily="18" charset="0"/>
                              </a:rPr>
                              <m:t>𝑈𝑆𝐷</m:t>
                            </m:r>
                          </m:num>
                          <m:den>
                            <m:r>
                              <a:rPr lang="en-US" i="1">
                                <a:latin typeface="Cambria Math" panose="02040503050406030204" pitchFamily="18" charset="0"/>
                              </a:rPr>
                              <m:t>𝐸𝑈𝑅</m:t>
                            </m:r>
                          </m:den>
                        </m:f>
                      </m:sub>
                    </m:sSub>
                    <m:r>
                      <a:rPr lang="fr-FR" b="0" i="0" smtClean="0">
                        <a:latin typeface="Cambria Math" panose="02040503050406030204" pitchFamily="18" charset="0"/>
                      </a:rPr>
                      <m:t>=1.3</m:t>
                    </m:r>
                  </m:oMath>
                </a14:m>
                <a:r>
                  <a:rPr lang="en-US" dirty="0" smtClean="0"/>
                  <a:t>: one </a:t>
                </a:r>
                <a:r>
                  <a:rPr lang="en-US" dirty="0"/>
                  <a:t>would pay US$1.30 to buy €1. </a:t>
                </a:r>
                <a:endParaRPr lang="en-US" dirty="0" smtClean="0"/>
              </a:p>
              <a:p>
                <a:pPr lvl="1"/>
                <a:r>
                  <a:rPr lang="en-US" dirty="0"/>
                  <a:t>T</a:t>
                </a:r>
                <a:r>
                  <a:rPr lang="en-US" dirty="0" smtClean="0"/>
                  <a:t>he corresponding euro/dollar exchange </a:t>
                </a:r>
                <a14:m>
                  <m:oMath xmlns:m="http://schemas.openxmlformats.org/officeDocument/2006/math">
                    <m:sSub>
                      <m:sSubPr>
                        <m:ctrlPr>
                          <a:rPr lang="fr-FR" i="1">
                            <a:latin typeface="Cambria Math"/>
                          </a:rPr>
                        </m:ctrlPr>
                      </m:sSubPr>
                      <m:e>
                        <m:r>
                          <a:rPr lang="en-US" i="1">
                            <a:latin typeface="Cambria Math" panose="02040503050406030204" pitchFamily="18" charset="0"/>
                          </a:rPr>
                          <m:t>𝑆</m:t>
                        </m:r>
                      </m:e>
                      <m:sub>
                        <m:f>
                          <m:fPr>
                            <m:type m:val="lin"/>
                            <m:ctrlPr>
                              <a:rPr lang="fr-FR" i="1">
                                <a:latin typeface="Cambria Math"/>
                              </a:rPr>
                            </m:ctrlPr>
                          </m:fPr>
                          <m:num>
                            <m:r>
                              <a:rPr lang="en-US" i="1">
                                <a:latin typeface="Cambria Math" panose="02040503050406030204" pitchFamily="18" charset="0"/>
                              </a:rPr>
                              <m:t>𝐸𝑈𝑅</m:t>
                            </m:r>
                          </m:num>
                          <m:den>
                            <m:r>
                              <a:rPr lang="en-US" i="1">
                                <a:latin typeface="Cambria Math" panose="02040503050406030204" pitchFamily="18" charset="0"/>
                              </a:rPr>
                              <m:t>𝑈𝑆𝐷</m:t>
                            </m:r>
                          </m:den>
                        </m:f>
                      </m:sub>
                    </m:sSub>
                    <m:r>
                      <a:rPr lang="fr-FR" b="0" i="1" smtClean="0">
                        <a:latin typeface="Cambria Math" panose="02040503050406030204" pitchFamily="18" charset="0"/>
                      </a:rPr>
                      <m:t>=0.77</m:t>
                    </m:r>
                  </m:oMath>
                </a14:m>
                <a:r>
                  <a:rPr lang="en-US" dirty="0" smtClean="0"/>
                  <a:t>: € </a:t>
                </a:r>
                <a:r>
                  <a:rPr lang="en-US" dirty="0"/>
                  <a:t>0.77 euros are required to purchase </a:t>
                </a:r>
                <a:r>
                  <a:rPr lang="en-US" dirty="0" smtClean="0"/>
                  <a:t>US$1.</a:t>
                </a:r>
              </a:p>
              <a:p>
                <a:endParaRPr lang="en-US" dirty="0"/>
              </a:p>
              <a:p>
                <a:r>
                  <a:rPr lang="en-US" dirty="0" smtClean="0"/>
                  <a:t>We have that:</a:t>
                </a:r>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a:rPr>
                            <m:t>𝑆</m:t>
                          </m:r>
                        </m:e>
                        <m:sub>
                          <m:f>
                            <m:fPr>
                              <m:type m:val="lin"/>
                              <m:ctrlPr>
                                <a:rPr lang="fr-FR" i="1">
                                  <a:latin typeface="Cambria Math"/>
                                </a:rPr>
                              </m:ctrlPr>
                            </m:fPr>
                            <m:num>
                              <m:r>
                                <a:rPr lang="en-US" i="1">
                                  <a:latin typeface="Cambria Math"/>
                                </a:rPr>
                                <m:t>𝑈𝑆𝐷</m:t>
                              </m:r>
                            </m:num>
                            <m:den>
                              <m:r>
                                <a:rPr lang="en-US" i="1">
                                  <a:latin typeface="Cambria Math"/>
                                </a:rPr>
                                <m:t>𝐸𝑈𝑅</m:t>
                              </m:r>
                            </m:den>
                          </m:f>
                        </m:sub>
                      </m:sSub>
                      <m:r>
                        <a:rPr lang="en-US" i="1">
                          <a:latin typeface="Cambria Math"/>
                        </a:rPr>
                        <m:t>=</m:t>
                      </m:r>
                      <m:f>
                        <m:fPr>
                          <m:ctrlPr>
                            <a:rPr lang="fr-FR" i="1">
                              <a:latin typeface="Cambria Math"/>
                            </a:rPr>
                          </m:ctrlPr>
                        </m:fPr>
                        <m:num>
                          <m:r>
                            <a:rPr lang="en-US" i="1">
                              <a:latin typeface="Cambria Math"/>
                            </a:rPr>
                            <m:t>1</m:t>
                          </m:r>
                        </m:num>
                        <m:den>
                          <m:sSub>
                            <m:sSubPr>
                              <m:ctrlPr>
                                <a:rPr lang="fr-FR" i="1">
                                  <a:latin typeface="Cambria Math"/>
                                </a:rPr>
                              </m:ctrlPr>
                            </m:sSubPr>
                            <m:e>
                              <m:r>
                                <a:rPr lang="en-US" i="1">
                                  <a:latin typeface="Cambria Math"/>
                                </a:rPr>
                                <m:t>𝑆</m:t>
                              </m:r>
                            </m:e>
                            <m:sub>
                              <m:f>
                                <m:fPr>
                                  <m:type m:val="lin"/>
                                  <m:ctrlPr>
                                    <a:rPr lang="fr-FR" i="1">
                                      <a:latin typeface="Cambria Math"/>
                                    </a:rPr>
                                  </m:ctrlPr>
                                </m:fPr>
                                <m:num>
                                  <m:r>
                                    <a:rPr lang="en-US" i="1">
                                      <a:latin typeface="Cambria Math"/>
                                    </a:rPr>
                                    <m:t>𝐸𝑈𝑅</m:t>
                                  </m:r>
                                </m:num>
                                <m:den>
                                  <m:r>
                                    <a:rPr lang="en-US" i="1">
                                      <a:latin typeface="Cambria Math"/>
                                    </a:rPr>
                                    <m:t>𝑈𝑆𝐷</m:t>
                                  </m:r>
                                </m:den>
                              </m:f>
                            </m:sub>
                          </m:sSub>
                        </m:den>
                      </m:f>
                    </m:oMath>
                  </m:oMathPara>
                </a14:m>
                <a:endParaRPr lang="fr-FR" dirty="0"/>
              </a:p>
              <a:p>
                <a:endParaRPr lang="en-US" b="1" dirty="0" smtClean="0"/>
              </a:p>
              <a:p>
                <a:r>
                  <a:rPr lang="en-US" b="1" dirty="0" smtClean="0"/>
                  <a:t>Convention</a:t>
                </a:r>
                <a:r>
                  <a:rPr lang="en-US" dirty="0" smtClean="0"/>
                  <a:t>: we usually quote </a:t>
                </a:r>
                <a:r>
                  <a:rPr lang="en-US" dirty="0"/>
                  <a:t>the exchange rate as the price of the foreign currency in terms of the domestic </a:t>
                </a:r>
                <a:r>
                  <a:rPr lang="en-US" dirty="0" smtClean="0"/>
                  <a:t>currency</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b="-2351"/>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a:t>
            </a:fld>
            <a:endParaRPr lang="pt-BR"/>
          </a:p>
        </p:txBody>
      </p:sp>
      <p:sp>
        <p:nvSpPr>
          <p:cNvPr id="4" name="Titre 3"/>
          <p:cNvSpPr>
            <a:spLocks noGrp="1"/>
          </p:cNvSpPr>
          <p:nvPr>
            <p:ph type="title"/>
          </p:nvPr>
        </p:nvSpPr>
        <p:spPr/>
        <p:txBody>
          <a:bodyPr/>
          <a:lstStyle/>
          <a:p>
            <a:r>
              <a:rPr lang="fr-FR" dirty="0" smtClean="0"/>
              <a:t>The Exchange </a:t>
            </a:r>
            <a:r>
              <a:rPr lang="fr-FR" dirty="0"/>
              <a:t>Rate</a:t>
            </a:r>
          </a:p>
        </p:txBody>
      </p:sp>
    </p:spTree>
    <p:extLst>
      <p:ext uri="{BB962C8B-B14F-4D97-AF65-F5344CB8AC3E}">
        <p14:creationId xmlns:p14="http://schemas.microsoft.com/office/powerpoint/2010/main" val="403831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E</a:t>
            </a:r>
            <a:r>
              <a:rPr lang="en-US" b="1" dirty="0" smtClean="0"/>
              <a:t>xchange </a:t>
            </a:r>
            <a:r>
              <a:rPr lang="en-US" b="1" dirty="0"/>
              <a:t>rate depreciation,</a:t>
            </a:r>
            <a:r>
              <a:rPr lang="en-US" dirty="0"/>
              <a:t> or a </a:t>
            </a:r>
            <a:r>
              <a:rPr lang="en-US" b="1" dirty="0"/>
              <a:t>depreciation of the domestic </a:t>
            </a:r>
            <a:r>
              <a:rPr lang="en-US" b="1" dirty="0" smtClean="0"/>
              <a:t>currency</a:t>
            </a:r>
            <a:r>
              <a:rPr lang="en-US" dirty="0" smtClean="0"/>
              <a:t>:</a:t>
            </a:r>
          </a:p>
          <a:p>
            <a:pPr lvl="1"/>
            <a:r>
              <a:rPr lang="en-US" dirty="0" smtClean="0"/>
              <a:t>an </a:t>
            </a:r>
            <a:r>
              <a:rPr lang="en-US" dirty="0"/>
              <a:t>increase in the price of a foreign </a:t>
            </a:r>
            <a:r>
              <a:rPr lang="en-US" dirty="0" smtClean="0"/>
              <a:t>currency, which </a:t>
            </a:r>
            <a:r>
              <a:rPr lang="en-US" dirty="0"/>
              <a:t>means that the domestic currency is worth </a:t>
            </a:r>
            <a:r>
              <a:rPr lang="en-US" dirty="0" smtClean="0"/>
              <a:t>less </a:t>
            </a:r>
          </a:p>
          <a:p>
            <a:endParaRPr lang="en-US" b="1" dirty="0" smtClean="0"/>
          </a:p>
          <a:p>
            <a:endParaRPr lang="en-US" b="1" dirty="0"/>
          </a:p>
          <a:p>
            <a:r>
              <a:rPr lang="en-US" b="1" dirty="0" smtClean="0"/>
              <a:t>Exchange </a:t>
            </a:r>
            <a:r>
              <a:rPr lang="en-US" b="1" dirty="0"/>
              <a:t>rate appreciation</a:t>
            </a:r>
            <a:r>
              <a:rPr lang="en-US" dirty="0"/>
              <a:t>, or an </a:t>
            </a:r>
            <a:r>
              <a:rPr lang="en-US" b="1" dirty="0"/>
              <a:t>appreciation</a:t>
            </a:r>
            <a:r>
              <a:rPr lang="en-US" dirty="0"/>
              <a:t> </a:t>
            </a:r>
            <a:r>
              <a:rPr lang="en-US" b="1" dirty="0"/>
              <a:t>of domestic </a:t>
            </a:r>
            <a:r>
              <a:rPr lang="en-US" b="1" dirty="0" smtClean="0"/>
              <a:t>currency: </a:t>
            </a:r>
          </a:p>
          <a:p>
            <a:pPr lvl="1"/>
            <a:r>
              <a:rPr lang="en-US" dirty="0" smtClean="0"/>
              <a:t>a </a:t>
            </a:r>
            <a:r>
              <a:rPr lang="en-US" dirty="0"/>
              <a:t>reduction in the price of foreign </a:t>
            </a:r>
            <a:r>
              <a:rPr lang="en-US" dirty="0" smtClean="0"/>
              <a:t>currency, which </a:t>
            </a:r>
            <a:r>
              <a:rPr lang="en-US" dirty="0"/>
              <a:t>implies a higher value for the domestic </a:t>
            </a:r>
            <a:r>
              <a:rPr lang="en-US" dirty="0" smtClean="0"/>
              <a:t>currency</a:t>
            </a:r>
          </a:p>
          <a:p>
            <a:pPr marL="45720" indent="0">
              <a:buNone/>
            </a:pP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a:t>
            </a:fld>
            <a:endParaRPr lang="pt-BR"/>
          </a:p>
        </p:txBody>
      </p:sp>
      <p:sp>
        <p:nvSpPr>
          <p:cNvPr id="4" name="Titre 3"/>
          <p:cNvSpPr>
            <a:spLocks noGrp="1"/>
          </p:cNvSpPr>
          <p:nvPr>
            <p:ph type="title"/>
          </p:nvPr>
        </p:nvSpPr>
        <p:spPr/>
        <p:txBody>
          <a:bodyPr/>
          <a:lstStyle/>
          <a:p>
            <a:r>
              <a:rPr lang="fr-FR" dirty="0"/>
              <a:t>The Nominal Exchange Rate</a:t>
            </a:r>
          </a:p>
        </p:txBody>
      </p:sp>
    </p:spTree>
    <p:extLst>
      <p:ext uri="{BB962C8B-B14F-4D97-AF65-F5344CB8AC3E}">
        <p14:creationId xmlns:p14="http://schemas.microsoft.com/office/powerpoint/2010/main" val="14690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t>The exchange rate is the price that balances the supply and demand for foreign currency in the exchange rate </a:t>
            </a:r>
            <a:r>
              <a:rPr lang="en-US" dirty="0" smtClean="0"/>
              <a:t>market.</a:t>
            </a:r>
          </a:p>
          <a:p>
            <a:endParaRPr lang="en-US" dirty="0" smtClean="0"/>
          </a:p>
          <a:p>
            <a:r>
              <a:rPr lang="en-US" dirty="0" smtClean="0"/>
              <a:t>What would happen if there were as excess supply of foreign currency?</a:t>
            </a:r>
          </a:p>
          <a:p>
            <a:pPr lvl="1"/>
            <a:r>
              <a:rPr lang="en-US" dirty="0" smtClean="0"/>
              <a:t>Excess </a:t>
            </a:r>
            <a:r>
              <a:rPr lang="en-US" dirty="0"/>
              <a:t>supply of foreign currency </a:t>
            </a:r>
            <a:r>
              <a:rPr lang="en-US" dirty="0" smtClean="0"/>
              <a:t>= balance </a:t>
            </a:r>
            <a:r>
              <a:rPr lang="en-US" dirty="0"/>
              <a:t>of </a:t>
            </a:r>
            <a:r>
              <a:rPr lang="en-US" dirty="0" smtClean="0"/>
              <a:t>payments</a:t>
            </a:r>
            <a:r>
              <a:rPr lang="en-US" dirty="0"/>
              <a:t> </a:t>
            </a:r>
            <a:r>
              <a:rPr lang="en-US" dirty="0" smtClean="0"/>
              <a:t>surplus</a:t>
            </a:r>
          </a:p>
          <a:p>
            <a:pPr lvl="1"/>
            <a:r>
              <a:rPr lang="en-US" dirty="0" smtClean="0"/>
              <a:t>Excess supply of </a:t>
            </a:r>
            <a:r>
              <a:rPr lang="en-US" dirty="0"/>
              <a:t>foreign currency </a:t>
            </a:r>
            <a:r>
              <a:rPr lang="en-US" dirty="0" smtClean="0"/>
              <a:t>=</a:t>
            </a:r>
            <a:r>
              <a:rPr lang="fr-FR" dirty="0" smtClean="0"/>
              <a:t>&gt; </a:t>
            </a:r>
            <a:r>
              <a:rPr lang="en-US" dirty="0" smtClean="0"/>
              <a:t>exchange </a:t>
            </a:r>
            <a:r>
              <a:rPr lang="en-US" dirty="0"/>
              <a:t>rate </a:t>
            </a:r>
            <a:r>
              <a:rPr lang="en-US" dirty="0" smtClean="0"/>
              <a:t>appreciation  </a:t>
            </a:r>
          </a:p>
          <a:p>
            <a:pPr lvl="1">
              <a:buFont typeface="Symbol" panose="05050102010706020507" pitchFamily="18" charset="2"/>
              <a:buChar char="Þ"/>
            </a:pPr>
            <a:r>
              <a:rPr lang="en-US" dirty="0" smtClean="0"/>
              <a:t> Cheaper </a:t>
            </a:r>
            <a:r>
              <a:rPr lang="en-US" dirty="0"/>
              <a:t>imports and lower revenue from exports </a:t>
            </a:r>
            <a:endParaRPr lang="en-US" dirty="0" smtClean="0"/>
          </a:p>
          <a:p>
            <a:pPr lvl="1">
              <a:buFont typeface="Symbol" panose="05050102010706020507" pitchFamily="18" charset="2"/>
              <a:buChar char="Þ"/>
            </a:pPr>
            <a:r>
              <a:rPr lang="en-US" dirty="0" smtClean="0"/>
              <a:t> Exports </a:t>
            </a:r>
            <a:r>
              <a:rPr lang="en-US" dirty="0"/>
              <a:t>contract and imports </a:t>
            </a:r>
            <a:r>
              <a:rPr lang="en-US" dirty="0" smtClean="0"/>
              <a:t>increase </a:t>
            </a:r>
          </a:p>
          <a:p>
            <a:pPr lvl="1">
              <a:buFont typeface="Symbol" panose="05050102010706020507" pitchFamily="18" charset="2"/>
              <a:buChar char="Þ"/>
            </a:pPr>
            <a:r>
              <a:rPr lang="en-US" dirty="0" smtClean="0"/>
              <a:t> Lower balance of payments surplus</a:t>
            </a:r>
          </a:p>
          <a:p>
            <a:endParaRPr lang="en-US" dirty="0" smtClean="0"/>
          </a:p>
          <a:p>
            <a:r>
              <a:rPr lang="en-US" b="1" dirty="0" smtClean="0"/>
              <a:t>The </a:t>
            </a:r>
            <a:r>
              <a:rPr lang="en-US" b="1" dirty="0"/>
              <a:t>nominal exchange rate is then the rate compatible with equilibrium in the balance of payments. </a:t>
            </a:r>
            <a:endParaRPr lang="fr-FR" b="1"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a:t>
            </a:fld>
            <a:endParaRPr lang="pt-BR"/>
          </a:p>
        </p:txBody>
      </p:sp>
      <p:sp>
        <p:nvSpPr>
          <p:cNvPr id="4" name="Titre 3"/>
          <p:cNvSpPr>
            <a:spLocks noGrp="1"/>
          </p:cNvSpPr>
          <p:nvPr>
            <p:ph type="title"/>
          </p:nvPr>
        </p:nvSpPr>
        <p:spPr/>
        <p:txBody>
          <a:bodyPr/>
          <a:lstStyle/>
          <a:p>
            <a:r>
              <a:rPr lang="en-US" dirty="0"/>
              <a:t>What determines </a:t>
            </a:r>
            <a:r>
              <a:rPr lang="en-US" dirty="0" smtClean="0"/>
              <a:t/>
            </a:r>
            <a:br>
              <a:rPr lang="en-US" dirty="0" smtClean="0"/>
            </a:br>
            <a:r>
              <a:rPr lang="en-US" dirty="0" smtClean="0"/>
              <a:t>the </a:t>
            </a:r>
            <a:r>
              <a:rPr lang="en-US" dirty="0"/>
              <a:t>exchange rate?</a:t>
            </a:r>
            <a:endParaRPr lang="fr-FR" dirty="0"/>
          </a:p>
        </p:txBody>
      </p:sp>
    </p:spTree>
    <p:extLst>
      <p:ext uri="{BB962C8B-B14F-4D97-AF65-F5344CB8AC3E}">
        <p14:creationId xmlns:p14="http://schemas.microsoft.com/office/powerpoint/2010/main" val="4247017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The government can intervene directly in the exchange rate market, buying and selling foreign currency, and affect its price. </a:t>
            </a:r>
            <a:endParaRPr lang="en-US" dirty="0" smtClean="0"/>
          </a:p>
          <a:p>
            <a:pPr lvl="1"/>
            <a:r>
              <a:rPr lang="en-US" dirty="0" smtClean="0"/>
              <a:t>For instance, the government may sell foreign currency to </a:t>
            </a:r>
            <a:r>
              <a:rPr lang="en-US" dirty="0"/>
              <a:t>maintain an appreciated exchange </a:t>
            </a:r>
            <a:r>
              <a:rPr lang="en-US" dirty="0" smtClean="0"/>
              <a:t>rate. </a:t>
            </a:r>
            <a:endParaRPr lang="fr-FR" dirty="0"/>
          </a:p>
          <a:p>
            <a:endParaRPr lang="en-US" dirty="0" smtClean="0"/>
          </a:p>
          <a:p>
            <a:r>
              <a:rPr lang="en-US" dirty="0" smtClean="0"/>
              <a:t>The </a:t>
            </a:r>
            <a:r>
              <a:rPr lang="en-US" dirty="0"/>
              <a:t>government can also indirectly affect the exchange rate by using economic policies to stimulate private agents to increase or decrease their demand for foreign currency. </a:t>
            </a:r>
            <a:endParaRPr lang="en-US" dirty="0" smtClean="0"/>
          </a:p>
          <a:p>
            <a:pPr lvl="1"/>
            <a:r>
              <a:rPr lang="en-US" dirty="0" smtClean="0"/>
              <a:t>For example: contractionary </a:t>
            </a:r>
            <a:r>
              <a:rPr lang="en-US" dirty="0"/>
              <a:t>monetary </a:t>
            </a:r>
            <a:r>
              <a:rPr lang="en-US" dirty="0" smtClean="0"/>
              <a:t>policy =&gt; higher domestic </a:t>
            </a:r>
            <a:r>
              <a:rPr lang="en-US" dirty="0"/>
              <a:t>interest rates </a:t>
            </a:r>
            <a:r>
              <a:rPr lang="en-US" dirty="0" smtClean="0"/>
              <a:t>=&gt; domestic financial </a:t>
            </a:r>
            <a:r>
              <a:rPr lang="en-US" dirty="0"/>
              <a:t>assets </a:t>
            </a:r>
            <a:r>
              <a:rPr lang="en-US" dirty="0" smtClean="0"/>
              <a:t>become </a:t>
            </a:r>
            <a:r>
              <a:rPr lang="en-US" dirty="0"/>
              <a:t>more attractive to foreign </a:t>
            </a:r>
            <a:r>
              <a:rPr lang="en-US" dirty="0" smtClean="0"/>
              <a:t>investors =&gt; capital inflow = increase </a:t>
            </a:r>
            <a:r>
              <a:rPr lang="en-US" dirty="0"/>
              <a:t>in the supply of foreign </a:t>
            </a:r>
            <a:r>
              <a:rPr lang="en-US" dirty="0" smtClean="0"/>
              <a:t>currency =&gt; exchange </a:t>
            </a:r>
            <a:r>
              <a:rPr lang="en-US" dirty="0"/>
              <a:t>rate appreciation.</a:t>
            </a:r>
            <a:endParaRPr lang="fr-FR" dirty="0"/>
          </a:p>
          <a:p>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9</a:t>
            </a:fld>
            <a:endParaRPr lang="pt-BR"/>
          </a:p>
        </p:txBody>
      </p:sp>
      <p:sp>
        <p:nvSpPr>
          <p:cNvPr id="4" name="Titre 3"/>
          <p:cNvSpPr>
            <a:spLocks noGrp="1"/>
          </p:cNvSpPr>
          <p:nvPr>
            <p:ph type="title"/>
          </p:nvPr>
        </p:nvSpPr>
        <p:spPr/>
        <p:txBody>
          <a:bodyPr/>
          <a:lstStyle/>
          <a:p>
            <a:r>
              <a:rPr lang="en-US" dirty="0"/>
              <a:t>Can the government choose the exchange rate?</a:t>
            </a:r>
            <a:endParaRPr lang="fr-FR" dirty="0"/>
          </a:p>
        </p:txBody>
      </p:sp>
    </p:spTree>
    <p:extLst>
      <p:ext uri="{BB962C8B-B14F-4D97-AF65-F5344CB8AC3E}">
        <p14:creationId xmlns:p14="http://schemas.microsoft.com/office/powerpoint/2010/main" val="563474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3259</Words>
  <Application>Microsoft Office PowerPoint</Application>
  <PresentationFormat>On-screen Show (4:3)</PresentationFormat>
  <Paragraphs>358</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Grade</vt:lpstr>
      <vt:lpstr>Principles of International Finance and Open Economy Macroeconomics</vt:lpstr>
      <vt:lpstr>Chapter 3 The Foreign Exchange Market</vt:lpstr>
      <vt:lpstr>Plan</vt:lpstr>
      <vt:lpstr>Plan</vt:lpstr>
      <vt:lpstr>The Nominal Exchange Rate</vt:lpstr>
      <vt:lpstr>The Exchange Rate</vt:lpstr>
      <vt:lpstr>The Nominal Exchange Rate</vt:lpstr>
      <vt:lpstr>What determines  the exchange rate?</vt:lpstr>
      <vt:lpstr>Can the government choose the exchange rate?</vt:lpstr>
      <vt:lpstr>But, there are many currencies...</vt:lpstr>
      <vt:lpstr>Non-Arbitrage Condition</vt:lpstr>
      <vt:lpstr>Plan</vt:lpstr>
      <vt:lpstr>The Goods and Services Market:  The Real Exchange Rate </vt:lpstr>
      <vt:lpstr>The Real Exchange Rate </vt:lpstr>
      <vt:lpstr>The Real Exchange Rate</vt:lpstr>
      <vt:lpstr>The Law of One Price</vt:lpstr>
      <vt:lpstr>The Purchasing Power Parity</vt:lpstr>
      <vt:lpstr>PPP: transportation costs</vt:lpstr>
      <vt:lpstr>PPP: Non-Tradables</vt:lpstr>
      <vt:lpstr>PPP: Differentiated Goods</vt:lpstr>
      <vt:lpstr>PPP: Differences in Preferences</vt:lpstr>
      <vt:lpstr>PPP and RER</vt:lpstr>
      <vt:lpstr>Relative PPP</vt:lpstr>
      <vt:lpstr>Plan</vt:lpstr>
      <vt:lpstr>The Financial Assets Market: Interest Rate Parity Conditions</vt:lpstr>
      <vt:lpstr>The Financial Assets Market: Interest Rate Parity Conditions</vt:lpstr>
      <vt:lpstr>The Financial Assets Market: Interest Rate Parity Conditions</vt:lpstr>
      <vt:lpstr>Covered Interest Parity Condition</vt:lpstr>
      <vt:lpstr>Covered Interest Parity Condition</vt:lpstr>
      <vt:lpstr>Covered Interest Parity Condition</vt:lpstr>
      <vt:lpstr>CIP and Risk Premium</vt:lpstr>
      <vt:lpstr>Risk Premium: Brazil vs. USA</vt:lpstr>
      <vt:lpstr>Risk Premium: USA vs. EUROPE</vt:lpstr>
      <vt:lpstr>Uncovered Interest Rate Parity</vt:lpstr>
      <vt:lpstr>Uncovered Interest Rate Parity</vt:lpstr>
      <vt:lpstr>The Peso Problem</vt:lpstr>
      <vt:lpstr>The Peso Problem</vt:lpstr>
      <vt:lpstr>The Peso Problem in Argentina</vt:lpstr>
      <vt:lpstr>The Peso Problem in Argentina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Cristina TERRA</cp:lastModifiedBy>
  <cp:revision>91</cp:revision>
  <dcterms:created xsi:type="dcterms:W3CDTF">2015-05-06T19:47:20Z</dcterms:created>
  <dcterms:modified xsi:type="dcterms:W3CDTF">2015-10-15T10:01:25Z</dcterms:modified>
</cp:coreProperties>
</file>